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4" r:id="rId15"/>
    <p:sldId id="275" r:id="rId16"/>
    <p:sldId id="272" r:id="rId17"/>
    <p:sldId id="273" r:id="rId18"/>
    <p:sldId id="270"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16" d="100"/>
          <a:sy n="116"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34078-A4E9-A648-9E61-F3C70BAC6FF0}" type="datetimeFigureOut">
              <a:rPr lang="en-US" smtClean="0"/>
              <a:t>6/3/26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1E4727-D534-AB44-87C2-FAE021284F8C}" type="slidenum">
              <a:rPr lang="en-US" smtClean="0"/>
              <a:t>‹#›</a:t>
            </a:fld>
            <a:endParaRPr lang="en-US"/>
          </a:p>
        </p:txBody>
      </p:sp>
    </p:spTree>
    <p:extLst>
      <p:ext uri="{BB962C8B-B14F-4D97-AF65-F5344CB8AC3E}">
        <p14:creationId xmlns:p14="http://schemas.microsoft.com/office/powerpoint/2010/main" val="124560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"we'll go down the line from left to right"</a:t>
            </a:r>
          </a:p>
          <a:p>
            <a:endParaRPr lang="en-US"/>
          </a:p>
          <a:p>
            <a:r>
              <a:rPr lang="en-US"/>
              <a:t>each person says own name:</a:t>
            </a:r>
          </a:p>
          <a:p>
            <a:r>
              <a:rPr lang="en-US"/>
              <a:t>*Hi, I'm _____*</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Strengths:</a:t>
            </a:r>
          </a:p>
          <a:p>
            <a:r>
              <a:rPr lang="en-US"/>
              <a:t>TASK ORIENTATION</a:t>
            </a:r>
          </a:p>
          <a:p>
            <a:r>
              <a:rPr lang="en-US"/>
              <a:t>*follow along with me from top to bottom</a:t>
            </a:r>
          </a:p>
          <a:p>
            <a:endParaRPr lang="en-US"/>
          </a:p>
          <a:p>
            <a:r>
              <a:rPr lang="en-US"/>
              <a:t>Starting with </a:t>
            </a:r>
          </a:p>
          <a:p>
            <a:r>
              <a:rPr lang="en-US"/>
              <a:t>1) task description: "Evaluating LLM-Generated Lesson Against Standards"</a:t>
            </a:r>
          </a:p>
          <a:p>
            <a:r>
              <a:rPr lang="en-US"/>
              <a:t>Significance = orients task for user</a:t>
            </a:r>
          </a:p>
          <a:p>
            <a:r>
              <a:rPr lang="en-US"/>
              <a:t>- saves onboarding time (task explanation through explicit framing) </a:t>
            </a:r>
          </a:p>
          <a:p>
            <a:endParaRPr lang="en-US"/>
          </a:p>
          <a:p>
            <a:r>
              <a:rPr lang="en-US"/>
              <a:t>2)</a:t>
            </a:r>
          </a:p>
          <a:p>
            <a:r>
              <a:rPr lang="en-US"/>
              <a:t>- Capped options: User selects LLM from capped number of selections (specified dropdown options)</a:t>
            </a:r>
          </a:p>
          <a:p>
            <a:endParaRPr lang="en-US"/>
          </a:p>
          <a:p>
            <a:r>
              <a:rPr lang="en-US"/>
              <a:t>3) asked to specify version (open-ended entry due to incredible variance)</a:t>
            </a:r>
          </a:p>
          <a:p>
            <a:endParaRPr lang="en-US"/>
          </a:p>
          <a:p>
            <a:r>
              <a:rPr lang="en-US"/>
              <a:t>4) Collected user-specific prompt to situate findings (greater intel to infuse pattern evaluation)</a:t>
            </a:r>
          </a:p>
          <a:p>
            <a:endParaRPr lang="en-US"/>
          </a:p>
          <a:p>
            <a:endParaRPr lang="en-US"/>
          </a:p>
          <a:p>
            <a:r>
              <a:rPr lang="en-US"/>
              <a:t>DURING EVALUATION</a:t>
            </a:r>
          </a:p>
          <a:p>
            <a:r>
              <a:rPr lang="en-US"/>
              <a:t>- “Not Applicable” Option</a:t>
            </a:r>
          </a:p>
          <a:p>
            <a:endParaRPr lang="en-US"/>
          </a:p>
          <a:p>
            <a:r>
              <a:rPr lang="en-US"/>
              <a:t>Areas for Improvement: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how the feedback from User Testing Round 1 helped to evolve the scorecard from v1 to v2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how the feedback from User Testing Round 1 helped to evolve the scorecard from v1 to v2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Charlotte's Feedback = "have the ai tool input embedded into card"</a:t>
            </a:r>
          </a:p>
          <a:p>
            <a:endParaRPr lang="en-US"/>
          </a:p>
          <a:p>
            <a:r>
              <a:rPr lang="en-US"/>
              <a:t>instead opted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Charlotte's Feedback = "have the ai tool input embedded into card"</a:t>
            </a:r>
          </a:p>
          <a:p>
            <a:endParaRPr lang="en-US"/>
          </a:p>
          <a:p>
            <a:r>
              <a:rPr lang="en-US"/>
              <a:t>instead opted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Who provided feedback and what was their feedback?</a:t>
            </a:r>
          </a:p>
          <a:p>
            <a:endParaRPr lang="en-US"/>
          </a:p>
          <a:p>
            <a:r>
              <a:rPr lang="en-US"/>
              <a:t>For Round 2, we tested the revised scorecard with 15 users from different backgrounds, including social studies, English, math, pre-service teachers, and one engineer. </a:t>
            </a:r>
          </a:p>
          <a:p>
            <a:r>
              <a:rPr lang="en-US"/>
              <a:t>The feedback was very positive overall, so at this stage we made smaller refinements to make the scorecard feel more cohesive and give it a more holistic, polished look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how the feedback from User Testing Round 1 helped to evolve the scorecard from v2 to v3</a:t>
            </a:r>
          </a:p>
          <a:p>
            <a:endParaRPr lang="en-US"/>
          </a:p>
          <a:p>
            <a:r>
              <a:rPr lang="en-US"/>
              <a:t>We used the feedback from Round 1 to make the scorecard more clear, visible, and easier to use. In v3, we added dedicated spaces for the lesson prompt and generated lesson plan, made aligned standards directly visible, and improved the scoring section with clearer descriptors and examples. So the main change from v2 to v3 was moving from a tool that worked well to a tool that was much easier to understand and use consistently.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8192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81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996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84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0334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234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361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647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161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755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272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6/3/26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48763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png"/><Relationship Id="rId7" Type="http://schemas.openxmlformats.org/officeDocument/2006/relationships/image" Target="../media/image3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10.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png"/><Relationship Id="rId7" Type="http://schemas.openxmlformats.org/officeDocument/2006/relationships/image" Target="../media/image3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10.png"/><Relationship Id="rId9"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4.sv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Freeform 2"/>
          <p:cNvSpPr/>
          <p:nvPr/>
        </p:nvSpPr>
        <p:spPr>
          <a:xfrm>
            <a:off x="9449212" y="4177636"/>
            <a:ext cx="2056988" cy="2398820"/>
          </a:xfrm>
          <a:custGeom>
            <a:avLst/>
            <a:gdLst/>
            <a:ahLst/>
            <a:cxnLst/>
            <a:rect l="l" t="t" r="r" b="b"/>
            <a:pathLst>
              <a:path w="3085482" h="3598230">
                <a:moveTo>
                  <a:pt x="0" y="0"/>
                </a:moveTo>
                <a:lnTo>
                  <a:pt x="3085482" y="0"/>
                </a:lnTo>
                <a:lnTo>
                  <a:pt x="3085482" y="3598229"/>
                </a:lnTo>
                <a:lnTo>
                  <a:pt x="0" y="359822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49428" y="172116"/>
            <a:ext cx="3536334" cy="615901"/>
          </a:xfrm>
          <a:custGeom>
            <a:avLst/>
            <a:gdLst/>
            <a:ahLst/>
            <a:cxnLst/>
            <a:rect l="l" t="t" r="r" b="b"/>
            <a:pathLst>
              <a:path w="5304501" h="923852">
                <a:moveTo>
                  <a:pt x="0" y="0"/>
                </a:moveTo>
                <a:lnTo>
                  <a:pt x="5304500" y="0"/>
                </a:lnTo>
                <a:lnTo>
                  <a:pt x="5304500" y="923852"/>
                </a:lnTo>
                <a:lnTo>
                  <a:pt x="0" y="92385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440135" y="4369680"/>
            <a:ext cx="6208671" cy="2344103"/>
          </a:xfrm>
          <a:prstGeom prst="rect">
            <a:avLst/>
          </a:prstGeom>
        </p:spPr>
        <p:txBody>
          <a:bodyPr lIns="0" tIns="0" rIns="0" bIns="0" rtlCol="0" anchor="t">
            <a:spAutoFit/>
          </a:bodyPr>
          <a:lstStyle/>
          <a:p>
            <a:pPr defTabSz="609630">
              <a:lnSpc>
                <a:spcPts val="3733"/>
              </a:lnSpc>
            </a:pPr>
            <a:r>
              <a:rPr lang="en-US" sz="2666" b="1">
                <a:solidFill>
                  <a:srgbClr val="544013"/>
                </a:solidFill>
                <a:latin typeface="TT Chocolates Bold"/>
                <a:ea typeface="TT Chocolates Bold"/>
                <a:cs typeface="TT Chocolates Bold"/>
                <a:sym typeface="TT Chocolates Bold"/>
              </a:rPr>
              <a:t>Presented By:</a:t>
            </a:r>
          </a:p>
          <a:p>
            <a:pPr defTabSz="609630">
              <a:lnSpc>
                <a:spcPts val="3733"/>
              </a:lnSpc>
            </a:pPr>
            <a:r>
              <a:rPr lang="en-US" sz="2666">
                <a:solidFill>
                  <a:srgbClr val="544013"/>
                </a:solidFill>
                <a:latin typeface="TT Chocolates"/>
                <a:ea typeface="TT Chocolates"/>
                <a:cs typeface="TT Chocolates"/>
                <a:sym typeface="TT Chocolates"/>
              </a:rPr>
              <a:t>Milena Páez</a:t>
            </a:r>
          </a:p>
          <a:p>
            <a:pPr defTabSz="609630">
              <a:lnSpc>
                <a:spcPts val="3733"/>
              </a:lnSpc>
            </a:pPr>
            <a:r>
              <a:rPr lang="en-US" sz="2666">
                <a:solidFill>
                  <a:srgbClr val="544013"/>
                </a:solidFill>
                <a:latin typeface="TT Chocolates"/>
                <a:ea typeface="TT Chocolates"/>
                <a:cs typeface="TT Chocolates"/>
                <a:sym typeface="TT Chocolates"/>
              </a:rPr>
              <a:t>Nashrah Alam</a:t>
            </a:r>
          </a:p>
          <a:p>
            <a:pPr defTabSz="609630">
              <a:lnSpc>
                <a:spcPts val="3733"/>
              </a:lnSpc>
            </a:pPr>
            <a:r>
              <a:rPr lang="en-US" sz="2666">
                <a:solidFill>
                  <a:srgbClr val="544013"/>
                </a:solidFill>
                <a:latin typeface="TT Chocolates"/>
                <a:ea typeface="TT Chocolates"/>
                <a:cs typeface="TT Chocolates"/>
                <a:sym typeface="TT Chocolates"/>
              </a:rPr>
              <a:t>Erica Shao</a:t>
            </a:r>
          </a:p>
          <a:p>
            <a:pPr defTabSz="609630">
              <a:lnSpc>
                <a:spcPts val="3733"/>
              </a:lnSpc>
            </a:pPr>
            <a:r>
              <a:rPr lang="en-US" sz="2666">
                <a:solidFill>
                  <a:srgbClr val="544013"/>
                </a:solidFill>
                <a:latin typeface="TT Chocolates"/>
                <a:ea typeface="TT Chocolates"/>
                <a:cs typeface="TT Chocolates"/>
                <a:sym typeface="TT Chocolates"/>
              </a:rPr>
              <a:t>Lauren Jones</a:t>
            </a:r>
          </a:p>
        </p:txBody>
      </p:sp>
      <p:sp>
        <p:nvSpPr>
          <p:cNvPr id="5" name="TextBox 5"/>
          <p:cNvSpPr txBox="1"/>
          <p:nvPr/>
        </p:nvSpPr>
        <p:spPr>
          <a:xfrm>
            <a:off x="149428" y="3530435"/>
            <a:ext cx="11703425" cy="492314"/>
          </a:xfrm>
          <a:prstGeom prst="rect">
            <a:avLst/>
          </a:prstGeom>
        </p:spPr>
        <p:txBody>
          <a:bodyPr lIns="0" tIns="0" rIns="0" bIns="0" rtlCol="0" anchor="t">
            <a:spAutoFit/>
          </a:bodyPr>
          <a:lstStyle/>
          <a:p>
            <a:pPr algn="ctr" defTabSz="609630">
              <a:lnSpc>
                <a:spcPts val="4052"/>
              </a:lnSpc>
            </a:pPr>
            <a:r>
              <a:rPr lang="en-US" sz="2894">
                <a:solidFill>
                  <a:srgbClr val="544013"/>
                </a:solidFill>
                <a:latin typeface="TT Chocolates"/>
                <a:ea typeface="TT Chocolates"/>
                <a:cs typeface="TT Chocolates"/>
                <a:sym typeface="TT Chocolates"/>
              </a:rPr>
              <a:t>Evaluating LLM-Generated Lesson Plans with a Structured Scorecard</a:t>
            </a:r>
          </a:p>
        </p:txBody>
      </p:sp>
      <p:sp>
        <p:nvSpPr>
          <p:cNvPr id="6" name="TextBox 6"/>
          <p:cNvSpPr txBox="1"/>
          <p:nvPr/>
        </p:nvSpPr>
        <p:spPr>
          <a:xfrm>
            <a:off x="4086068" y="127666"/>
            <a:ext cx="4491205" cy="720775"/>
          </a:xfrm>
          <a:prstGeom prst="rect">
            <a:avLst/>
          </a:prstGeom>
        </p:spPr>
        <p:txBody>
          <a:bodyPr lIns="0" tIns="0" rIns="0" bIns="0" rtlCol="0" anchor="t">
            <a:spAutoFit/>
          </a:bodyPr>
          <a:lstStyle/>
          <a:p>
            <a:pPr defTabSz="609630">
              <a:lnSpc>
                <a:spcPts val="2893"/>
              </a:lnSpc>
            </a:pPr>
            <a:r>
              <a:rPr lang="en-US" sz="2067" b="1">
                <a:solidFill>
                  <a:srgbClr val="469CD4"/>
                </a:solidFill>
                <a:latin typeface="TT Chocolates Bold"/>
                <a:ea typeface="TT Chocolates Bold"/>
                <a:cs typeface="TT Chocolates Bold"/>
                <a:sym typeface="TT Chocolates Bold"/>
              </a:rPr>
              <a:t>EDUC789 - Seminar II</a:t>
            </a:r>
          </a:p>
          <a:p>
            <a:pPr defTabSz="609630">
              <a:lnSpc>
                <a:spcPts val="2893"/>
              </a:lnSpc>
            </a:pPr>
            <a:r>
              <a:rPr lang="en-US" sz="2067" b="1">
                <a:solidFill>
                  <a:srgbClr val="469CD4"/>
                </a:solidFill>
                <a:latin typeface="TT Chocolates Bold"/>
                <a:ea typeface="TT Chocolates Bold"/>
                <a:cs typeface="TT Chocolates Bold"/>
                <a:sym typeface="TT Chocolates Bold"/>
              </a:rPr>
              <a:t>Spring 2026 - Dr. Todd Cherner</a:t>
            </a:r>
          </a:p>
        </p:txBody>
      </p:sp>
      <p:sp>
        <p:nvSpPr>
          <p:cNvPr id="7" name="TextBox 7"/>
          <p:cNvSpPr txBox="1"/>
          <p:nvPr/>
        </p:nvSpPr>
        <p:spPr>
          <a:xfrm>
            <a:off x="149428" y="2234205"/>
            <a:ext cx="11703425" cy="1178464"/>
          </a:xfrm>
          <a:prstGeom prst="rect">
            <a:avLst/>
          </a:prstGeom>
        </p:spPr>
        <p:txBody>
          <a:bodyPr lIns="0" tIns="0" rIns="0" bIns="0" rtlCol="0" anchor="t">
            <a:spAutoFit/>
          </a:bodyPr>
          <a:lstStyle/>
          <a:p>
            <a:pPr algn="ctr" defTabSz="609630">
              <a:lnSpc>
                <a:spcPts val="9754"/>
              </a:lnSpc>
            </a:pPr>
            <a:r>
              <a:rPr lang="en-US" sz="6968" spc="-174">
                <a:solidFill>
                  <a:srgbClr val="C85A14"/>
                </a:solidFill>
                <a:latin typeface="Hussar Bold"/>
                <a:ea typeface="Hussar Bold"/>
                <a:cs typeface="Hussar Bold"/>
                <a:sym typeface="Hussar Bold"/>
              </a:rPr>
              <a:t>Social  Studies</a:t>
            </a:r>
          </a:p>
        </p:txBody>
      </p:sp>
      <p:sp>
        <p:nvSpPr>
          <p:cNvPr id="8" name="TextBox 8"/>
          <p:cNvSpPr txBox="1"/>
          <p:nvPr/>
        </p:nvSpPr>
        <p:spPr>
          <a:xfrm>
            <a:off x="4547685" y="1528238"/>
            <a:ext cx="2906911" cy="697948"/>
          </a:xfrm>
          <a:prstGeom prst="rect">
            <a:avLst/>
          </a:prstGeom>
        </p:spPr>
        <p:txBody>
          <a:bodyPr lIns="0" tIns="0" rIns="0" bIns="0" rtlCol="0" anchor="t">
            <a:spAutoFit/>
          </a:bodyPr>
          <a:lstStyle/>
          <a:p>
            <a:pPr algn="ctr" defTabSz="609630">
              <a:lnSpc>
                <a:spcPts val="5795"/>
              </a:lnSpc>
              <a:spcBef>
                <a:spcPct val="0"/>
              </a:spcBef>
            </a:pPr>
            <a:r>
              <a:rPr lang="en-US" sz="4139" b="1">
                <a:solidFill>
                  <a:srgbClr val="544013"/>
                </a:solidFill>
                <a:latin typeface="TT Chocolates Bold"/>
                <a:ea typeface="TT Chocolates Bold"/>
                <a:cs typeface="TT Chocolates Bold"/>
                <a:sym typeface="TT Chocolates Bold"/>
              </a:rPr>
              <a:t>MCF Project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TextBox 2"/>
          <p:cNvSpPr txBox="1"/>
          <p:nvPr/>
        </p:nvSpPr>
        <p:spPr>
          <a:xfrm>
            <a:off x="1157259" y="207060"/>
            <a:ext cx="9877483" cy="701731"/>
          </a:xfrm>
          <a:prstGeom prst="rect">
            <a:avLst/>
          </a:prstGeom>
        </p:spPr>
        <p:txBody>
          <a:bodyPr lIns="0" tIns="0" rIns="0" bIns="0" rtlCol="0" anchor="t">
            <a:spAutoFit/>
          </a:bodyPr>
          <a:lstStyle/>
          <a:p>
            <a:pPr algn="ctr" defTabSz="609630">
              <a:lnSpc>
                <a:spcPts val="5666"/>
              </a:lnSpc>
            </a:pPr>
            <a:r>
              <a:rPr lang="en-US" sz="4533" spc="-113">
                <a:solidFill>
                  <a:srgbClr val="544013"/>
                </a:solidFill>
                <a:latin typeface="Hussar Bold"/>
                <a:ea typeface="Hussar Bold"/>
                <a:cs typeface="Hussar Bold"/>
                <a:sym typeface="Hussar Bold"/>
              </a:rPr>
              <a:t>Us</a:t>
            </a:r>
            <a:r>
              <a:rPr lang="en-US" sz="4533" b="1" spc="-113">
                <a:solidFill>
                  <a:srgbClr val="544013"/>
                </a:solidFill>
                <a:latin typeface="Hussar Bold"/>
                <a:ea typeface="Hussar Bold"/>
                <a:cs typeface="Hussar Bold"/>
                <a:sym typeface="Hussar Bold"/>
              </a:rPr>
              <a:t>er Testing: Round 2</a:t>
            </a:r>
          </a:p>
        </p:txBody>
      </p:sp>
      <p:sp>
        <p:nvSpPr>
          <p:cNvPr id="3" name="Freeform 3"/>
          <p:cNvSpPr/>
          <p:nvPr/>
        </p:nvSpPr>
        <p:spPr>
          <a:xfrm>
            <a:off x="11059326" y="5556364"/>
            <a:ext cx="893750" cy="876597"/>
          </a:xfrm>
          <a:custGeom>
            <a:avLst/>
            <a:gdLst/>
            <a:ahLst/>
            <a:cxnLst/>
            <a:rect l="l" t="t" r="r" b="b"/>
            <a:pathLst>
              <a:path w="1340625" h="1314896">
                <a:moveTo>
                  <a:pt x="0" y="0"/>
                </a:moveTo>
                <a:lnTo>
                  <a:pt x="1340624" y="0"/>
                </a:lnTo>
                <a:lnTo>
                  <a:pt x="1340624" y="1314895"/>
                </a:lnTo>
                <a:lnTo>
                  <a:pt x="0" y="131489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4" name="Picture 4"/>
          <p:cNvPicPr>
            <a:picLocks noChangeAspect="1"/>
          </p:cNvPicPr>
          <p:nvPr/>
        </p:nvPicPr>
        <p:blipFill>
          <a:blip r:embed="rId4"/>
          <a:stretch>
            <a:fillRect/>
          </a:stretch>
        </p:blipFill>
        <p:spPr>
          <a:xfrm>
            <a:off x="454035" y="2063344"/>
            <a:ext cx="2757419" cy="4288711"/>
          </a:xfrm>
          <a:prstGeom prst="rect">
            <a:avLst/>
          </a:prstGeom>
        </p:spPr>
      </p:pic>
      <p:sp>
        <p:nvSpPr>
          <p:cNvPr id="5" name="TextBox 5"/>
          <p:cNvSpPr txBox="1"/>
          <p:nvPr/>
        </p:nvSpPr>
        <p:spPr>
          <a:xfrm>
            <a:off x="811427" y="1175224"/>
            <a:ext cx="4325462" cy="371897"/>
          </a:xfrm>
          <a:prstGeom prst="rect">
            <a:avLst/>
          </a:prstGeom>
        </p:spPr>
        <p:txBody>
          <a:bodyPr lIns="0" tIns="0" rIns="0" bIns="0" rtlCol="0" anchor="t">
            <a:spAutoFit/>
          </a:bodyPr>
          <a:lstStyle/>
          <a:p>
            <a:pPr algn="ctr" defTabSz="609630">
              <a:lnSpc>
                <a:spcPts val="2859"/>
              </a:lnSpc>
            </a:pPr>
            <a:r>
              <a:rPr lang="en-US" sz="2531" spc="-50">
                <a:solidFill>
                  <a:srgbClr val="544013"/>
                </a:solidFill>
                <a:latin typeface="Hussar Bold"/>
                <a:ea typeface="Hussar Bold"/>
                <a:cs typeface="Hussar Bold"/>
                <a:sym typeface="Hussar Bold"/>
              </a:rPr>
              <a:t>User Test  Participants</a:t>
            </a:r>
          </a:p>
        </p:txBody>
      </p:sp>
      <p:sp>
        <p:nvSpPr>
          <p:cNvPr id="6" name="TextBox 6"/>
          <p:cNvSpPr txBox="1"/>
          <p:nvPr/>
        </p:nvSpPr>
        <p:spPr>
          <a:xfrm>
            <a:off x="6061793" y="1175224"/>
            <a:ext cx="4645131" cy="371897"/>
          </a:xfrm>
          <a:prstGeom prst="rect">
            <a:avLst/>
          </a:prstGeom>
        </p:spPr>
        <p:txBody>
          <a:bodyPr lIns="0" tIns="0" rIns="0" bIns="0" rtlCol="0" anchor="t">
            <a:spAutoFit/>
          </a:bodyPr>
          <a:lstStyle/>
          <a:p>
            <a:pPr algn="ctr" defTabSz="609630">
              <a:lnSpc>
                <a:spcPts val="2859"/>
              </a:lnSpc>
            </a:pPr>
            <a:r>
              <a:rPr lang="en-US" sz="2531" spc="-50">
                <a:solidFill>
                  <a:srgbClr val="544013"/>
                </a:solidFill>
                <a:latin typeface="Hussar Bold"/>
                <a:ea typeface="Hussar Bold"/>
                <a:cs typeface="Hussar Bold"/>
                <a:sym typeface="Hussar Bold"/>
              </a:rPr>
              <a:t>Feedback</a:t>
            </a:r>
          </a:p>
        </p:txBody>
      </p:sp>
      <p:sp>
        <p:nvSpPr>
          <p:cNvPr id="7" name="TextBox 7"/>
          <p:cNvSpPr txBox="1"/>
          <p:nvPr/>
        </p:nvSpPr>
        <p:spPr>
          <a:xfrm>
            <a:off x="6249129" y="1733024"/>
            <a:ext cx="4576715" cy="3980898"/>
          </a:xfrm>
          <a:prstGeom prst="rect">
            <a:avLst/>
          </a:prstGeom>
        </p:spPr>
        <p:txBody>
          <a:bodyPr lIns="0" tIns="0" rIns="0" bIns="0" rtlCol="0" anchor="t">
            <a:spAutoFit/>
          </a:bodyPr>
          <a:lstStyle/>
          <a:p>
            <a:pPr marL="403033" lvl="1" indent="-201517" defTabSz="609630">
              <a:lnSpc>
                <a:spcPts val="2613"/>
              </a:lnSpc>
              <a:buFont typeface="Arial"/>
              <a:buChar char="•"/>
            </a:pPr>
            <a:r>
              <a:rPr lang="en-US" sz="1866">
                <a:solidFill>
                  <a:srgbClr val="000000"/>
                </a:solidFill>
                <a:latin typeface="TT Chocolates"/>
                <a:ea typeface="TT Chocolates"/>
                <a:cs typeface="TT Chocolates"/>
                <a:sym typeface="TT Chocolates"/>
              </a:rPr>
              <a:t>Added a dedicated input field for the generated lesson plan, making evaluation more structured and transparent</a:t>
            </a:r>
          </a:p>
          <a:p>
            <a:pPr marL="403033" lvl="1" indent="-201517" defTabSz="609630">
              <a:lnSpc>
                <a:spcPts val="2613"/>
              </a:lnSpc>
              <a:buFont typeface="Arial"/>
              <a:buChar char="•"/>
            </a:pPr>
            <a:r>
              <a:rPr lang="en-US" sz="1866">
                <a:solidFill>
                  <a:srgbClr val="000000"/>
                </a:solidFill>
                <a:latin typeface="TT Chocolates"/>
                <a:ea typeface="TT Chocolates"/>
                <a:cs typeface="TT Chocolates"/>
                <a:sym typeface="TT Chocolates"/>
              </a:rPr>
              <a:t>Made aligned standards directly visible, so evaluators can reference standards more easily while scoring</a:t>
            </a:r>
          </a:p>
          <a:p>
            <a:pPr marL="403033" lvl="1" indent="-201517" defTabSz="609630">
              <a:lnSpc>
                <a:spcPts val="2613"/>
              </a:lnSpc>
              <a:buFont typeface="Arial"/>
              <a:buChar char="•"/>
            </a:pPr>
            <a:r>
              <a:rPr lang="en-US" sz="1866">
                <a:solidFill>
                  <a:srgbClr val="000000"/>
                </a:solidFill>
                <a:latin typeface="TT Chocolates"/>
                <a:ea typeface="TT Chocolates"/>
                <a:cs typeface="TT Chocolates"/>
                <a:sym typeface="TT Chocolates"/>
              </a:rPr>
              <a:t>Added detailed 1 to 5 score descriptors with bolded keywords to support clearer, more consistent evaluation</a:t>
            </a:r>
          </a:p>
          <a:p>
            <a:pPr marL="403033" lvl="1" indent="-201517" defTabSz="609630">
              <a:lnSpc>
                <a:spcPts val="2613"/>
              </a:lnSpc>
              <a:buFont typeface="Arial"/>
              <a:buChar char="•"/>
            </a:pPr>
            <a:r>
              <a:rPr lang="en-US" sz="1866">
                <a:solidFill>
                  <a:srgbClr val="000000"/>
                </a:solidFill>
                <a:latin typeface="TT Chocolates"/>
                <a:ea typeface="TT Chocolates"/>
                <a:cs typeface="TT Chocolates"/>
                <a:sym typeface="TT Chocolates"/>
              </a:rPr>
              <a:t>Improved workflow with a direct “Submit Evaluation” button and a cleaner evaluation history layout</a:t>
            </a:r>
          </a:p>
        </p:txBody>
      </p:sp>
      <p:sp>
        <p:nvSpPr>
          <p:cNvPr id="8" name="TextBox 8"/>
          <p:cNvSpPr txBox="1"/>
          <p:nvPr/>
        </p:nvSpPr>
        <p:spPr>
          <a:xfrm>
            <a:off x="1086728" y="1697216"/>
            <a:ext cx="1492031" cy="481991"/>
          </a:xfrm>
          <a:prstGeom prst="rect">
            <a:avLst/>
          </a:prstGeom>
        </p:spPr>
        <p:txBody>
          <a:bodyPr lIns="0" tIns="0" rIns="0" bIns="0" rtlCol="0" anchor="t">
            <a:spAutoFit/>
          </a:bodyPr>
          <a:lstStyle/>
          <a:p>
            <a:pPr algn="ctr" defTabSz="609630">
              <a:lnSpc>
                <a:spcPts val="4022"/>
              </a:lnSpc>
              <a:spcBef>
                <a:spcPct val="0"/>
              </a:spcBef>
            </a:pPr>
            <a:r>
              <a:rPr lang="en-US" sz="2872" b="1">
                <a:solidFill>
                  <a:srgbClr val="000000"/>
                </a:solidFill>
                <a:latin typeface="TT Chocolates Bold"/>
                <a:ea typeface="TT Chocolates Bold"/>
                <a:cs typeface="TT Chocolates Bold"/>
                <a:sym typeface="TT Chocolates Bold"/>
              </a:rPr>
              <a:t>Total = 15</a:t>
            </a:r>
          </a:p>
        </p:txBody>
      </p:sp>
      <p:sp>
        <p:nvSpPr>
          <p:cNvPr id="9" name="TextBox 9"/>
          <p:cNvSpPr txBox="1"/>
          <p:nvPr/>
        </p:nvSpPr>
        <p:spPr>
          <a:xfrm>
            <a:off x="3050181" y="2589779"/>
            <a:ext cx="2399556" cy="481991"/>
          </a:xfrm>
          <a:prstGeom prst="rect">
            <a:avLst/>
          </a:prstGeom>
        </p:spPr>
        <p:txBody>
          <a:bodyPr lIns="0" tIns="0" rIns="0" bIns="0" rtlCol="0" anchor="t">
            <a:spAutoFit/>
          </a:bodyPr>
          <a:lstStyle/>
          <a:p>
            <a:pPr defTabSz="609630">
              <a:lnSpc>
                <a:spcPts val="4022"/>
              </a:lnSpc>
              <a:spcBef>
                <a:spcPct val="0"/>
              </a:spcBef>
            </a:pPr>
            <a:r>
              <a:rPr lang="en-US" sz="2872" b="1">
                <a:solidFill>
                  <a:srgbClr val="000000"/>
                </a:solidFill>
                <a:latin typeface="TT Chocolates Bold"/>
                <a:ea typeface="TT Chocolates Bold"/>
                <a:cs typeface="TT Chocolates Bold"/>
                <a:sym typeface="TT Chocolates Bold"/>
              </a:rPr>
              <a:t>4 </a:t>
            </a:r>
            <a:r>
              <a:rPr lang="en-US" sz="2872">
                <a:solidFill>
                  <a:srgbClr val="000000"/>
                </a:solidFill>
                <a:latin typeface="TT Chocolates"/>
                <a:ea typeface="TT Chocolates"/>
                <a:cs typeface="TT Chocolates"/>
                <a:sym typeface="TT Chocolates"/>
              </a:rPr>
              <a:t>Social Studies</a:t>
            </a:r>
          </a:p>
        </p:txBody>
      </p:sp>
      <p:sp>
        <p:nvSpPr>
          <p:cNvPr id="10" name="TextBox 10"/>
          <p:cNvSpPr txBox="1"/>
          <p:nvPr/>
        </p:nvSpPr>
        <p:spPr>
          <a:xfrm>
            <a:off x="3050181" y="3510605"/>
            <a:ext cx="1345704" cy="481991"/>
          </a:xfrm>
          <a:prstGeom prst="rect">
            <a:avLst/>
          </a:prstGeom>
        </p:spPr>
        <p:txBody>
          <a:bodyPr lIns="0" tIns="0" rIns="0" bIns="0" rtlCol="0" anchor="t">
            <a:spAutoFit/>
          </a:bodyPr>
          <a:lstStyle/>
          <a:p>
            <a:pPr defTabSz="609630">
              <a:lnSpc>
                <a:spcPts val="4022"/>
              </a:lnSpc>
              <a:spcBef>
                <a:spcPct val="0"/>
              </a:spcBef>
            </a:pPr>
            <a:r>
              <a:rPr lang="en-US" sz="2872" b="1">
                <a:solidFill>
                  <a:srgbClr val="000000"/>
                </a:solidFill>
                <a:latin typeface="TT Chocolates Bold"/>
                <a:ea typeface="TT Chocolates Bold"/>
                <a:cs typeface="TT Chocolates Bold"/>
                <a:sym typeface="TT Chocolates Bold"/>
              </a:rPr>
              <a:t>4 </a:t>
            </a:r>
            <a:r>
              <a:rPr lang="en-US" sz="2872">
                <a:solidFill>
                  <a:srgbClr val="000000"/>
                </a:solidFill>
                <a:latin typeface="TT Chocolates"/>
                <a:ea typeface="TT Chocolates"/>
                <a:cs typeface="TT Chocolates"/>
                <a:sym typeface="TT Chocolates"/>
              </a:rPr>
              <a:t>English</a:t>
            </a:r>
          </a:p>
        </p:txBody>
      </p:sp>
      <p:sp>
        <p:nvSpPr>
          <p:cNvPr id="11" name="TextBox 11"/>
          <p:cNvSpPr txBox="1"/>
          <p:nvPr/>
        </p:nvSpPr>
        <p:spPr>
          <a:xfrm>
            <a:off x="3050181" y="5355421"/>
            <a:ext cx="1997919" cy="481991"/>
          </a:xfrm>
          <a:prstGeom prst="rect">
            <a:avLst/>
          </a:prstGeom>
        </p:spPr>
        <p:txBody>
          <a:bodyPr lIns="0" tIns="0" rIns="0" bIns="0" rtlCol="0" anchor="t">
            <a:spAutoFit/>
          </a:bodyPr>
          <a:lstStyle/>
          <a:p>
            <a:pPr defTabSz="609630">
              <a:lnSpc>
                <a:spcPts val="4022"/>
              </a:lnSpc>
              <a:spcBef>
                <a:spcPct val="0"/>
              </a:spcBef>
            </a:pPr>
            <a:r>
              <a:rPr lang="en-US" sz="2872" b="1">
                <a:solidFill>
                  <a:srgbClr val="000000"/>
                </a:solidFill>
                <a:latin typeface="TT Chocolates Bold"/>
                <a:ea typeface="TT Chocolates Bold"/>
                <a:cs typeface="TT Chocolates Bold"/>
                <a:sym typeface="TT Chocolates Bold"/>
              </a:rPr>
              <a:t>2 </a:t>
            </a:r>
            <a:r>
              <a:rPr lang="en-US" sz="2872">
                <a:solidFill>
                  <a:srgbClr val="000000"/>
                </a:solidFill>
                <a:latin typeface="TT Chocolates"/>
                <a:ea typeface="TT Chocolates"/>
                <a:cs typeface="TT Chocolates"/>
                <a:sym typeface="TT Chocolates"/>
              </a:rPr>
              <a:t>Pre-Service</a:t>
            </a:r>
          </a:p>
        </p:txBody>
      </p:sp>
      <p:sp>
        <p:nvSpPr>
          <p:cNvPr id="12" name="TextBox 12"/>
          <p:cNvSpPr txBox="1"/>
          <p:nvPr/>
        </p:nvSpPr>
        <p:spPr>
          <a:xfrm>
            <a:off x="3050181" y="4431432"/>
            <a:ext cx="1073249" cy="481991"/>
          </a:xfrm>
          <a:prstGeom prst="rect">
            <a:avLst/>
          </a:prstGeom>
        </p:spPr>
        <p:txBody>
          <a:bodyPr lIns="0" tIns="0" rIns="0" bIns="0" rtlCol="0" anchor="t">
            <a:spAutoFit/>
          </a:bodyPr>
          <a:lstStyle/>
          <a:p>
            <a:pPr defTabSz="609630">
              <a:lnSpc>
                <a:spcPts val="4022"/>
              </a:lnSpc>
              <a:spcBef>
                <a:spcPct val="0"/>
              </a:spcBef>
            </a:pPr>
            <a:r>
              <a:rPr lang="en-US" sz="2872" b="1">
                <a:solidFill>
                  <a:srgbClr val="000000"/>
                </a:solidFill>
                <a:latin typeface="TT Chocolates Bold"/>
                <a:ea typeface="TT Chocolates Bold"/>
                <a:cs typeface="TT Chocolates Bold"/>
                <a:sym typeface="TT Chocolates Bold"/>
              </a:rPr>
              <a:t>4 </a:t>
            </a:r>
            <a:r>
              <a:rPr lang="en-US" sz="2872">
                <a:solidFill>
                  <a:srgbClr val="000000"/>
                </a:solidFill>
                <a:latin typeface="TT Chocolates"/>
                <a:ea typeface="TT Chocolates"/>
                <a:cs typeface="TT Chocolates"/>
                <a:sym typeface="TT Chocolates"/>
              </a:rPr>
              <a:t>Math</a:t>
            </a:r>
          </a:p>
        </p:txBody>
      </p:sp>
      <p:sp>
        <p:nvSpPr>
          <p:cNvPr id="13" name="TextBox 13"/>
          <p:cNvSpPr txBox="1"/>
          <p:nvPr/>
        </p:nvSpPr>
        <p:spPr>
          <a:xfrm>
            <a:off x="3050181" y="6108701"/>
            <a:ext cx="1540123" cy="994952"/>
          </a:xfrm>
          <a:prstGeom prst="rect">
            <a:avLst/>
          </a:prstGeom>
        </p:spPr>
        <p:txBody>
          <a:bodyPr lIns="0" tIns="0" rIns="0" bIns="0" rtlCol="0" anchor="t">
            <a:spAutoFit/>
          </a:bodyPr>
          <a:lstStyle/>
          <a:p>
            <a:pPr defTabSz="609630">
              <a:lnSpc>
                <a:spcPts val="4022"/>
              </a:lnSpc>
              <a:spcBef>
                <a:spcPct val="0"/>
              </a:spcBef>
            </a:pPr>
            <a:r>
              <a:rPr lang="en-US" sz="2872" b="1">
                <a:solidFill>
                  <a:srgbClr val="000000"/>
                </a:solidFill>
                <a:latin typeface="TT Chocolates Bold"/>
                <a:ea typeface="TT Chocolates Bold"/>
                <a:cs typeface="TT Chocolates Bold"/>
                <a:sym typeface="TT Chocolates Bold"/>
              </a:rPr>
              <a:t>1 </a:t>
            </a:r>
            <a:r>
              <a:rPr lang="en-US" sz="2872">
                <a:solidFill>
                  <a:srgbClr val="000000"/>
                </a:solidFill>
                <a:latin typeface="TT Chocolates"/>
                <a:ea typeface="TT Chocolates"/>
                <a:cs typeface="TT Chocolates"/>
                <a:sym typeface="TT Chocolates"/>
              </a:rPr>
              <a:t>Engineer</a:t>
            </a:r>
          </a:p>
        </p:txBody>
      </p:sp>
      <p:grpSp>
        <p:nvGrpSpPr>
          <p:cNvPr id="14" name="Group 14"/>
          <p:cNvGrpSpPr/>
          <p:nvPr/>
        </p:nvGrpSpPr>
        <p:grpSpPr>
          <a:xfrm>
            <a:off x="3050181" y="1671810"/>
            <a:ext cx="1654300" cy="611014"/>
            <a:chOff x="0" y="-38683"/>
            <a:chExt cx="3308600" cy="1222027"/>
          </a:xfrm>
        </p:grpSpPr>
        <p:pic>
          <p:nvPicPr>
            <p:cNvPr id="15" name="Picture 15"/>
            <p:cNvPicPr>
              <a:picLocks noChangeAspect="1"/>
            </p:cNvPicPr>
            <p:nvPr/>
          </p:nvPicPr>
          <p:blipFill>
            <a:blip r:embed="rId5"/>
            <a:stretch>
              <a:fillRect/>
            </a:stretch>
          </p:blipFill>
          <p:spPr>
            <a:xfrm>
              <a:off x="114847" y="-38683"/>
              <a:ext cx="2333671" cy="1222027"/>
            </a:xfrm>
            <a:prstGeom prst="rect">
              <a:avLst/>
            </a:prstGeom>
          </p:spPr>
        </p:pic>
        <p:grpSp>
          <p:nvGrpSpPr>
            <p:cNvPr id="16" name="Group 16"/>
            <p:cNvGrpSpPr/>
            <p:nvPr/>
          </p:nvGrpSpPr>
          <p:grpSpPr>
            <a:xfrm>
              <a:off x="0" y="0"/>
              <a:ext cx="3308600" cy="1144662"/>
              <a:chOff x="0" y="0"/>
              <a:chExt cx="653551" cy="226106"/>
            </a:xfrm>
          </p:grpSpPr>
          <p:sp>
            <p:nvSpPr>
              <p:cNvPr id="17" name="Freeform 17"/>
              <p:cNvSpPr/>
              <p:nvPr/>
            </p:nvSpPr>
            <p:spPr>
              <a:xfrm>
                <a:off x="0" y="0"/>
                <a:ext cx="653551" cy="226106"/>
              </a:xfrm>
              <a:custGeom>
                <a:avLst/>
                <a:gdLst/>
                <a:ahLst/>
                <a:cxnLst/>
                <a:rect l="l" t="t" r="r" b="b"/>
                <a:pathLst>
                  <a:path w="653551" h="226106">
                    <a:moveTo>
                      <a:pt x="113053" y="0"/>
                    </a:moveTo>
                    <a:lnTo>
                      <a:pt x="540498" y="0"/>
                    </a:lnTo>
                    <a:cubicBezTo>
                      <a:pt x="570481" y="0"/>
                      <a:pt x="599237" y="11911"/>
                      <a:pt x="620438" y="33112"/>
                    </a:cubicBezTo>
                    <a:cubicBezTo>
                      <a:pt x="641640" y="54314"/>
                      <a:pt x="653551" y="83070"/>
                      <a:pt x="653551" y="113053"/>
                    </a:cubicBezTo>
                    <a:lnTo>
                      <a:pt x="653551" y="113053"/>
                    </a:lnTo>
                    <a:cubicBezTo>
                      <a:pt x="653551" y="143037"/>
                      <a:pt x="641640" y="171792"/>
                      <a:pt x="620438" y="192994"/>
                    </a:cubicBezTo>
                    <a:cubicBezTo>
                      <a:pt x="599237" y="214195"/>
                      <a:pt x="570481" y="226106"/>
                      <a:pt x="540498" y="226106"/>
                    </a:cubicBezTo>
                    <a:lnTo>
                      <a:pt x="113053" y="226106"/>
                    </a:lnTo>
                    <a:cubicBezTo>
                      <a:pt x="83070" y="226106"/>
                      <a:pt x="54314" y="214195"/>
                      <a:pt x="33112" y="192994"/>
                    </a:cubicBezTo>
                    <a:cubicBezTo>
                      <a:pt x="11911" y="171792"/>
                      <a:pt x="0" y="143037"/>
                      <a:pt x="0" y="113053"/>
                    </a:cubicBezTo>
                    <a:lnTo>
                      <a:pt x="0" y="113053"/>
                    </a:lnTo>
                    <a:cubicBezTo>
                      <a:pt x="0" y="83070"/>
                      <a:pt x="11911" y="54314"/>
                      <a:pt x="33112" y="33112"/>
                    </a:cubicBezTo>
                    <a:cubicBezTo>
                      <a:pt x="54314" y="11911"/>
                      <a:pt x="83070" y="0"/>
                      <a:pt x="113053" y="0"/>
                    </a:cubicBezTo>
                    <a:close/>
                  </a:path>
                </a:pathLst>
              </a:custGeom>
              <a:ln w="47625" cap="rnd">
                <a:solidFill>
                  <a:srgbClr val="000000"/>
                </a:solidFill>
                <a:prstDash val="solid"/>
                <a:round/>
              </a:ln>
            </p:spPr>
            <p:txBody>
              <a:bodyPr/>
              <a:lstStyle/>
              <a:p>
                <a:pPr defTabSz="609630"/>
                <a:endParaRPr lang="en-US" sz="1200">
                  <a:solidFill>
                    <a:prstClr val="black"/>
                  </a:solidFill>
                  <a:latin typeface="Calibri"/>
                </a:endParaRPr>
              </a:p>
            </p:txBody>
          </p:sp>
          <p:sp>
            <p:nvSpPr>
              <p:cNvPr id="18" name="TextBox 18"/>
              <p:cNvSpPr txBox="1"/>
              <p:nvPr/>
            </p:nvSpPr>
            <p:spPr>
              <a:xfrm>
                <a:off x="0" y="-38100"/>
                <a:ext cx="653551" cy="26420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9"/>
            <p:cNvSpPr txBox="1"/>
            <p:nvPr/>
          </p:nvSpPr>
          <p:spPr>
            <a:xfrm>
              <a:off x="902426" y="200731"/>
              <a:ext cx="2228596" cy="699037"/>
            </a:xfrm>
            <a:prstGeom prst="rect">
              <a:avLst/>
            </a:prstGeom>
          </p:spPr>
          <p:txBody>
            <a:bodyPr lIns="0" tIns="0" rIns="0" bIns="0" rtlCol="0" anchor="t">
              <a:spAutoFit/>
            </a:bodyPr>
            <a:lstStyle/>
            <a:p>
              <a:pPr algn="ctr" defTabSz="609630">
                <a:lnSpc>
                  <a:spcPts val="2919"/>
                </a:lnSpc>
                <a:spcBef>
                  <a:spcPct val="0"/>
                </a:spcBef>
              </a:pPr>
              <a:r>
                <a:rPr lang="en-US" sz="2085" b="1">
                  <a:solidFill>
                    <a:srgbClr val="000000"/>
                  </a:solidFill>
                  <a:latin typeface="TT Chocolates Bold"/>
                  <a:ea typeface="TT Chocolates Bold"/>
                  <a:cs typeface="TT Chocolates Bold"/>
                  <a:sym typeface="TT Chocolates Bold"/>
                </a:rPr>
                <a:t>= Teacher</a:t>
              </a:r>
            </a:p>
          </p:txBody>
        </p:sp>
      </p:grpSp>
      <p:sp>
        <p:nvSpPr>
          <p:cNvPr id="20" name="AutoShape 20"/>
          <p:cNvSpPr/>
          <p:nvPr/>
        </p:nvSpPr>
        <p:spPr>
          <a:xfrm>
            <a:off x="998483" y="2342109"/>
            <a:ext cx="4328160" cy="0"/>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grpSp>
        <p:nvGrpSpPr>
          <p:cNvPr id="2" name="Group 2"/>
          <p:cNvGrpSpPr/>
          <p:nvPr/>
        </p:nvGrpSpPr>
        <p:grpSpPr>
          <a:xfrm>
            <a:off x="3291853" y="2534697"/>
            <a:ext cx="5699747" cy="4094703"/>
            <a:chOff x="0" y="0"/>
            <a:chExt cx="9479475" cy="6391710"/>
          </a:xfrm>
        </p:grpSpPr>
        <p:sp>
          <p:nvSpPr>
            <p:cNvPr id="3" name="Freeform 3"/>
            <p:cNvSpPr/>
            <p:nvPr/>
          </p:nvSpPr>
          <p:spPr>
            <a:xfrm rot="6000">
              <a:off x="-5571" y="-8268"/>
              <a:ext cx="9490616" cy="6408246"/>
            </a:xfrm>
            <a:custGeom>
              <a:avLst/>
              <a:gdLst/>
              <a:ahLst/>
              <a:cxnLst/>
              <a:rect l="l" t="t" r="r" b="b"/>
              <a:pathLst>
                <a:path w="9490616" h="6408246">
                  <a:moveTo>
                    <a:pt x="0" y="16545"/>
                  </a:moveTo>
                  <a:lnTo>
                    <a:pt x="9479461" y="0"/>
                  </a:lnTo>
                  <a:lnTo>
                    <a:pt x="9490616" y="6391701"/>
                  </a:lnTo>
                  <a:lnTo>
                    <a:pt x="11156" y="6408246"/>
                  </a:lnTo>
                  <a:lnTo>
                    <a:pt x="0" y="16545"/>
                  </a:lnTo>
                  <a:close/>
                </a:path>
              </a:pathLst>
            </a:custGeom>
            <a:blipFill>
              <a:blip r:embed="rId3"/>
              <a:stretch>
                <a:fillRect l="-28759" t="-26370" r="-31857"/>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0" y="5664444"/>
              <a:ext cx="4910224" cy="727267"/>
              <a:chOff x="0" y="0"/>
              <a:chExt cx="1208801" cy="179039"/>
            </a:xfrm>
          </p:grpSpPr>
          <p:sp>
            <p:nvSpPr>
              <p:cNvPr id="5" name="Freeform 5"/>
              <p:cNvSpPr/>
              <p:nvPr/>
            </p:nvSpPr>
            <p:spPr>
              <a:xfrm>
                <a:off x="0" y="0"/>
                <a:ext cx="1208801" cy="179039"/>
              </a:xfrm>
              <a:custGeom>
                <a:avLst/>
                <a:gdLst/>
                <a:ahLst/>
                <a:cxnLst/>
                <a:rect l="l" t="t" r="r" b="b"/>
                <a:pathLst>
                  <a:path w="1208801" h="179039">
                    <a:moveTo>
                      <a:pt x="0" y="0"/>
                    </a:moveTo>
                    <a:lnTo>
                      <a:pt x="1208801" y="0"/>
                    </a:lnTo>
                    <a:lnTo>
                      <a:pt x="1208801" y="179039"/>
                    </a:lnTo>
                    <a:lnTo>
                      <a:pt x="0" y="179039"/>
                    </a:lnTo>
                    <a:close/>
                  </a:path>
                </a:pathLst>
              </a:custGeom>
              <a:ln w="38100" cap="sq">
                <a:solidFill>
                  <a:srgbClr val="FB074D"/>
                </a:solid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0" y="-38100"/>
                <a:ext cx="1208801" cy="21713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15" name="TextBox 15"/>
          <p:cNvSpPr txBox="1"/>
          <p:nvPr/>
        </p:nvSpPr>
        <p:spPr>
          <a:xfrm>
            <a:off x="2374327" y="-6350"/>
            <a:ext cx="7443347" cy="674031"/>
          </a:xfrm>
          <a:prstGeom prst="rect">
            <a:avLst/>
          </a:prstGeom>
        </p:spPr>
        <p:txBody>
          <a:bodyPr lIns="0" tIns="0" rIns="0" bIns="0" rtlCol="0" anchor="t">
            <a:spAutoFit/>
          </a:bodyPr>
          <a:lstStyle/>
          <a:p>
            <a:pPr algn="ctr" defTabSz="609630">
              <a:lnSpc>
                <a:spcPts val="5600"/>
              </a:lnSpc>
            </a:pPr>
            <a:r>
              <a:rPr lang="en-US" sz="4000" spc="-100">
                <a:solidFill>
                  <a:srgbClr val="544013"/>
                </a:solidFill>
                <a:latin typeface="Hussar Bold"/>
                <a:ea typeface="Hussar Bold"/>
                <a:cs typeface="Hussar Bold"/>
                <a:sym typeface="Hussar Bold"/>
              </a:rPr>
              <a:t>Scorecard: v3</a:t>
            </a:r>
          </a:p>
        </p:txBody>
      </p:sp>
      <p:grpSp>
        <p:nvGrpSpPr>
          <p:cNvPr id="16" name="Group 16"/>
          <p:cNvGrpSpPr/>
          <p:nvPr/>
        </p:nvGrpSpPr>
        <p:grpSpPr>
          <a:xfrm>
            <a:off x="489899" y="675454"/>
            <a:ext cx="6833657" cy="4111320"/>
            <a:chOff x="-10463917" y="-5916440"/>
            <a:chExt cx="13667316" cy="8222639"/>
          </a:xfrm>
        </p:grpSpPr>
        <p:sp>
          <p:nvSpPr>
            <p:cNvPr id="17" name="Freeform 17"/>
            <p:cNvSpPr/>
            <p:nvPr/>
          </p:nvSpPr>
          <p:spPr>
            <a:xfrm>
              <a:off x="-10463917" y="-5916440"/>
              <a:ext cx="10297804" cy="7010399"/>
            </a:xfrm>
            <a:custGeom>
              <a:avLst/>
              <a:gdLst/>
              <a:ahLst/>
              <a:cxnLst/>
              <a:rect l="l" t="t" r="r" b="b"/>
              <a:pathLst>
                <a:path w="9829042" h="5258537">
                  <a:moveTo>
                    <a:pt x="0" y="0"/>
                  </a:moveTo>
                  <a:lnTo>
                    <a:pt x="9829042" y="0"/>
                  </a:lnTo>
                  <a:lnTo>
                    <a:pt x="9829042" y="5258537"/>
                  </a:lnTo>
                  <a:lnTo>
                    <a:pt x="0" y="5258537"/>
                  </a:lnTo>
                  <a:lnTo>
                    <a:pt x="0" y="0"/>
                  </a:lnTo>
                  <a:close/>
                </a:path>
              </a:pathLst>
            </a:custGeom>
            <a:blipFill>
              <a:blip r:embed="rId4"/>
              <a:stretch>
                <a:fillRect/>
              </a:stretch>
            </a:blipFill>
          </p:spPr>
          <p:txBody>
            <a:bodyPr/>
            <a:lstStyle/>
            <a:p>
              <a:pPr defTabSz="609630"/>
              <a:endParaRPr lang="en-US" sz="1200" dirty="0">
                <a:solidFill>
                  <a:prstClr val="black"/>
                </a:solidFill>
                <a:latin typeface="Calibri"/>
              </a:endParaRPr>
            </a:p>
          </p:txBody>
        </p:sp>
        <p:grpSp>
          <p:nvGrpSpPr>
            <p:cNvPr id="18" name="Group 18"/>
            <p:cNvGrpSpPr/>
            <p:nvPr/>
          </p:nvGrpSpPr>
          <p:grpSpPr>
            <a:xfrm>
              <a:off x="-10122912" y="-3762148"/>
              <a:ext cx="13326311" cy="6068347"/>
              <a:chOff x="-2056654" y="-1056899"/>
              <a:chExt cx="2632359" cy="1198687"/>
            </a:xfrm>
          </p:grpSpPr>
          <p:sp>
            <p:nvSpPr>
              <p:cNvPr id="19" name="Freeform 19"/>
              <p:cNvSpPr/>
              <p:nvPr/>
            </p:nvSpPr>
            <p:spPr>
              <a:xfrm>
                <a:off x="-2056654" y="-1056899"/>
                <a:ext cx="555636" cy="180622"/>
              </a:xfrm>
              <a:custGeom>
                <a:avLst/>
                <a:gdLst/>
                <a:ahLst/>
                <a:cxnLst/>
                <a:rect l="l" t="t" r="r" b="b"/>
                <a:pathLst>
                  <a:path w="575705" h="141788">
                    <a:moveTo>
                      <a:pt x="0" y="0"/>
                    </a:moveTo>
                    <a:lnTo>
                      <a:pt x="575705" y="0"/>
                    </a:lnTo>
                    <a:lnTo>
                      <a:pt x="575705" y="141788"/>
                    </a:lnTo>
                    <a:lnTo>
                      <a:pt x="0" y="141788"/>
                    </a:lnTo>
                    <a:close/>
                  </a:path>
                </a:pathLst>
              </a:custGeom>
              <a:ln w="38100" cap="sq">
                <a:solidFill>
                  <a:srgbClr val="F74037"/>
                </a:solidFill>
                <a:prstDash val="solid"/>
                <a:miter/>
              </a:ln>
            </p:spPr>
            <p:txBody>
              <a:bodyPr/>
              <a:lstStyle/>
              <a:p>
                <a:pPr defTabSz="609630"/>
                <a:endParaRPr lang="en-US" sz="1200" dirty="0">
                  <a:solidFill>
                    <a:prstClr val="black"/>
                  </a:solidFill>
                  <a:latin typeface="Calibri"/>
                </a:endParaRPr>
              </a:p>
            </p:txBody>
          </p:sp>
          <p:sp>
            <p:nvSpPr>
              <p:cNvPr id="20" name="TextBox 20"/>
              <p:cNvSpPr txBox="1"/>
              <p:nvPr/>
            </p:nvSpPr>
            <p:spPr>
              <a:xfrm>
                <a:off x="0" y="-38100"/>
                <a:ext cx="575705" cy="179888"/>
              </a:xfrm>
              <a:prstGeom prst="rect">
                <a:avLst/>
              </a:prstGeom>
            </p:spPr>
            <p:txBody>
              <a:bodyPr lIns="33867" tIns="33867" rIns="33867" bIns="33867" rtlCol="0" anchor="ctr"/>
              <a:lstStyle/>
              <a:p>
                <a:pPr algn="ctr" defTabSz="609630">
                  <a:lnSpc>
                    <a:spcPts val="1551"/>
                  </a:lnSpc>
                </a:pPr>
                <a:endParaRPr sz="1200">
                  <a:solidFill>
                    <a:prstClr val="black"/>
                  </a:solidFill>
                  <a:latin typeface="Calibri"/>
                </a:endParaRPr>
              </a:p>
            </p:txBody>
          </p:sp>
        </p:grpSp>
      </p:grpSp>
      <p:pic>
        <p:nvPicPr>
          <p:cNvPr id="21" name="Picture 20">
            <a:extLst>
              <a:ext uri="{FF2B5EF4-FFF2-40B4-BE49-F238E27FC236}">
                <a16:creationId xmlns:a16="http://schemas.microsoft.com/office/drawing/2014/main" id="{AD3F8807-B8FE-74A5-0F38-0980EFC364FE}"/>
              </a:ext>
            </a:extLst>
          </p:cNvPr>
          <p:cNvPicPr>
            <a:picLocks noChangeAspect="1"/>
          </p:cNvPicPr>
          <p:nvPr/>
        </p:nvPicPr>
        <p:blipFill>
          <a:blip r:embed="rId5"/>
          <a:stretch>
            <a:fillRect/>
          </a:stretch>
        </p:blipFill>
        <p:spPr>
          <a:xfrm>
            <a:off x="5772014" y="675454"/>
            <a:ext cx="6127886" cy="3505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TextBox 2"/>
          <p:cNvSpPr txBox="1"/>
          <p:nvPr/>
        </p:nvSpPr>
        <p:spPr>
          <a:xfrm>
            <a:off x="2097353" y="90574"/>
            <a:ext cx="8401591" cy="1964705"/>
          </a:xfrm>
          <a:prstGeom prst="rect">
            <a:avLst/>
          </a:prstGeom>
        </p:spPr>
        <p:txBody>
          <a:bodyPr lIns="0" tIns="0" rIns="0" bIns="0" rtlCol="0" anchor="t">
            <a:spAutoFit/>
          </a:bodyPr>
          <a:lstStyle/>
          <a:p>
            <a:pPr algn="ctr" defTabSz="609630">
              <a:lnSpc>
                <a:spcPts val="7933"/>
              </a:lnSpc>
            </a:pPr>
            <a:r>
              <a:rPr lang="en-US" sz="5666" spc="-141">
                <a:solidFill>
                  <a:srgbClr val="544013"/>
                </a:solidFill>
                <a:latin typeface="Hussar Bold"/>
                <a:ea typeface="Hussar Bold"/>
                <a:cs typeface="Hussar Bold"/>
                <a:sym typeface="Hussar Bold"/>
              </a:rPr>
              <a:t>Access to our Final Scorecard Here</a:t>
            </a:r>
          </a:p>
        </p:txBody>
      </p:sp>
      <p:sp>
        <p:nvSpPr>
          <p:cNvPr id="3" name="Freeform 3"/>
          <p:cNvSpPr/>
          <p:nvPr/>
        </p:nvSpPr>
        <p:spPr>
          <a:xfrm>
            <a:off x="10825844" y="5733902"/>
            <a:ext cx="893750" cy="876597"/>
          </a:xfrm>
          <a:custGeom>
            <a:avLst/>
            <a:gdLst/>
            <a:ahLst/>
            <a:cxnLst/>
            <a:rect l="l" t="t" r="r" b="b"/>
            <a:pathLst>
              <a:path w="1340625" h="1314896">
                <a:moveTo>
                  <a:pt x="0" y="0"/>
                </a:moveTo>
                <a:lnTo>
                  <a:pt x="1340625" y="0"/>
                </a:lnTo>
                <a:lnTo>
                  <a:pt x="1340625" y="1314896"/>
                </a:lnTo>
                <a:lnTo>
                  <a:pt x="0" y="131489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1825633" y="100582"/>
            <a:ext cx="733383" cy="814292"/>
          </a:xfrm>
          <a:custGeom>
            <a:avLst/>
            <a:gdLst/>
            <a:ahLst/>
            <a:cxnLst/>
            <a:rect l="l" t="t" r="r" b="b"/>
            <a:pathLst>
              <a:path w="1100075" h="1221438">
                <a:moveTo>
                  <a:pt x="1100075" y="0"/>
                </a:moveTo>
                <a:lnTo>
                  <a:pt x="0" y="0"/>
                </a:lnTo>
                <a:lnTo>
                  <a:pt x="0" y="1221437"/>
                </a:lnTo>
                <a:lnTo>
                  <a:pt x="1100075" y="1221437"/>
                </a:lnTo>
                <a:lnTo>
                  <a:pt x="1100075"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pic>
        <p:nvPicPr>
          <p:cNvPr id="5" name="Picture 5"/>
          <p:cNvPicPr>
            <a:picLocks noChangeAspect="1"/>
          </p:cNvPicPr>
          <p:nvPr/>
        </p:nvPicPr>
        <p:blipFill>
          <a:blip r:embed="rId5"/>
          <a:stretch>
            <a:fillRect/>
          </a:stretch>
        </p:blipFill>
        <p:spPr>
          <a:xfrm>
            <a:off x="3957583" y="1928643"/>
            <a:ext cx="5107479" cy="51074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EDE9DD"/>
        </a:solidFill>
        <a:effectLst/>
      </p:bgPr>
    </p:bg>
    <p:spTree>
      <p:nvGrpSpPr>
        <p:cNvPr id="1" name=""/>
        <p:cNvGrpSpPr/>
        <p:nvPr/>
      </p:nvGrpSpPr>
      <p:grpSpPr>
        <a:xfrm>
          <a:off x="0" y="0"/>
          <a:ext cx="0" cy="0"/>
          <a:chOff x="0" y="0"/>
          <a:chExt cx="0" cy="0"/>
        </a:xfrm>
      </p:grpSpPr>
      <p:sp>
        <p:nvSpPr>
          <p:cNvPr id="2" name="TextBox 2"/>
          <p:cNvSpPr txBox="1"/>
          <p:nvPr/>
        </p:nvSpPr>
        <p:spPr>
          <a:xfrm>
            <a:off x="2596184" y="1282367"/>
            <a:ext cx="7184629" cy="396391"/>
          </a:xfrm>
          <a:prstGeom prst="rect">
            <a:avLst/>
          </a:prstGeom>
        </p:spPr>
        <p:txBody>
          <a:bodyPr lIns="0" tIns="0" rIns="0" bIns="0" rtlCol="0" anchor="t">
            <a:spAutoFit/>
          </a:bodyPr>
          <a:lstStyle/>
          <a:p>
            <a:pPr algn="ctr" defTabSz="609630">
              <a:lnSpc>
                <a:spcPts val="3267"/>
              </a:lnSpc>
            </a:pPr>
            <a:r>
              <a:rPr lang="en-US" sz="2333" b="1">
                <a:solidFill>
                  <a:srgbClr val="C85A14"/>
                </a:solidFill>
                <a:latin typeface="TT Chocolates Bold"/>
                <a:ea typeface="TT Chocolates Bold"/>
                <a:cs typeface="TT Chocolates Bold"/>
                <a:sym typeface="TT Chocolates Bold"/>
              </a:rPr>
              <a:t>From Vibe Coding to Structured AI Evaluation</a:t>
            </a:r>
          </a:p>
        </p:txBody>
      </p:sp>
      <p:sp>
        <p:nvSpPr>
          <p:cNvPr id="3" name="TextBox 3"/>
          <p:cNvSpPr txBox="1"/>
          <p:nvPr/>
        </p:nvSpPr>
        <p:spPr>
          <a:xfrm>
            <a:off x="2107320" y="254250"/>
            <a:ext cx="8162356" cy="951607"/>
          </a:xfrm>
          <a:prstGeom prst="rect">
            <a:avLst/>
          </a:prstGeom>
        </p:spPr>
        <p:txBody>
          <a:bodyPr lIns="0" tIns="0" rIns="0" bIns="0" rtlCol="0" anchor="t">
            <a:spAutoFit/>
          </a:bodyPr>
          <a:lstStyle/>
          <a:p>
            <a:pPr algn="ctr" defTabSz="609630">
              <a:lnSpc>
                <a:spcPts val="7933"/>
              </a:lnSpc>
            </a:pPr>
            <a:r>
              <a:rPr lang="en-US" sz="5666" spc="-141">
                <a:solidFill>
                  <a:srgbClr val="544013"/>
                </a:solidFill>
                <a:latin typeface="Hussar Bold"/>
                <a:ea typeface="Hussar Bold"/>
                <a:cs typeface="Hussar Bold"/>
                <a:sym typeface="Hussar Bold"/>
              </a:rPr>
              <a:t>Vibe-Coding Check</a:t>
            </a:r>
          </a:p>
        </p:txBody>
      </p:sp>
      <p:sp>
        <p:nvSpPr>
          <p:cNvPr id="4" name="Freeform 4"/>
          <p:cNvSpPr/>
          <p:nvPr/>
        </p:nvSpPr>
        <p:spPr>
          <a:xfrm>
            <a:off x="10415086" y="5277972"/>
            <a:ext cx="1554631" cy="1424159"/>
          </a:xfrm>
          <a:custGeom>
            <a:avLst/>
            <a:gdLst/>
            <a:ahLst/>
            <a:cxnLst/>
            <a:rect l="l" t="t" r="r" b="b"/>
            <a:pathLst>
              <a:path w="2331947" h="2136239">
                <a:moveTo>
                  <a:pt x="0" y="0"/>
                </a:moveTo>
                <a:lnTo>
                  <a:pt x="2331947" y="0"/>
                </a:lnTo>
                <a:lnTo>
                  <a:pt x="2331947" y="2136240"/>
                </a:lnTo>
                <a:lnTo>
                  <a:pt x="0" y="213624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022537" flipH="1">
            <a:off x="1256597" y="8217"/>
            <a:ext cx="1220115" cy="1750669"/>
          </a:xfrm>
          <a:custGeom>
            <a:avLst/>
            <a:gdLst/>
            <a:ahLst/>
            <a:cxnLst/>
            <a:rect l="l" t="t" r="r" b="b"/>
            <a:pathLst>
              <a:path w="1830173" h="2626003">
                <a:moveTo>
                  <a:pt x="1830173" y="0"/>
                </a:moveTo>
                <a:lnTo>
                  <a:pt x="0" y="0"/>
                </a:lnTo>
                <a:lnTo>
                  <a:pt x="0" y="2626003"/>
                </a:lnTo>
                <a:lnTo>
                  <a:pt x="1830173" y="2626003"/>
                </a:lnTo>
                <a:lnTo>
                  <a:pt x="1830173"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447782" y="1861143"/>
            <a:ext cx="476037" cy="476037"/>
          </a:xfrm>
          <a:custGeom>
            <a:avLst/>
            <a:gdLst/>
            <a:ahLst/>
            <a:cxnLst/>
            <a:rect l="l" t="t" r="r" b="b"/>
            <a:pathLst>
              <a:path w="714056" h="714056">
                <a:moveTo>
                  <a:pt x="0" y="0"/>
                </a:moveTo>
                <a:lnTo>
                  <a:pt x="714056" y="0"/>
                </a:lnTo>
                <a:lnTo>
                  <a:pt x="714056" y="714057"/>
                </a:lnTo>
                <a:lnTo>
                  <a:pt x="0" y="71405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7782" y="2483231"/>
            <a:ext cx="476037" cy="476037"/>
          </a:xfrm>
          <a:custGeom>
            <a:avLst/>
            <a:gdLst/>
            <a:ahLst/>
            <a:cxnLst/>
            <a:rect l="l" t="t" r="r" b="b"/>
            <a:pathLst>
              <a:path w="714056" h="714056">
                <a:moveTo>
                  <a:pt x="0" y="0"/>
                </a:moveTo>
                <a:lnTo>
                  <a:pt x="714056" y="0"/>
                </a:lnTo>
                <a:lnTo>
                  <a:pt x="714056" y="714056"/>
                </a:lnTo>
                <a:lnTo>
                  <a:pt x="0" y="71405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447782" y="3105318"/>
            <a:ext cx="476037" cy="476037"/>
          </a:xfrm>
          <a:custGeom>
            <a:avLst/>
            <a:gdLst/>
            <a:ahLst/>
            <a:cxnLst/>
            <a:rect l="l" t="t" r="r" b="b"/>
            <a:pathLst>
              <a:path w="714056" h="714056">
                <a:moveTo>
                  <a:pt x="0" y="0"/>
                </a:moveTo>
                <a:lnTo>
                  <a:pt x="714056" y="0"/>
                </a:lnTo>
                <a:lnTo>
                  <a:pt x="714056" y="714057"/>
                </a:lnTo>
                <a:lnTo>
                  <a:pt x="0" y="71405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125335" y="1854793"/>
            <a:ext cx="10958811" cy="4283032"/>
          </a:xfrm>
          <a:prstGeom prst="rect">
            <a:avLst/>
          </a:prstGeom>
        </p:spPr>
        <p:txBody>
          <a:bodyPr lIns="0" tIns="0" rIns="0" bIns="0" rtlCol="0" anchor="t">
            <a:spAutoFit/>
          </a:bodyPr>
          <a:lstStyle/>
          <a:p>
            <a:pPr defTabSz="609630">
              <a:lnSpc>
                <a:spcPts val="3173"/>
              </a:lnSpc>
              <a:spcBef>
                <a:spcPct val="0"/>
              </a:spcBef>
            </a:pPr>
            <a:r>
              <a:rPr lang="en-US" sz="2267" b="1">
                <a:solidFill>
                  <a:srgbClr val="000000"/>
                </a:solidFill>
                <a:latin typeface="TT Chocolates Bold"/>
                <a:ea typeface="TT Chocolates Bold"/>
                <a:cs typeface="TT Chocolates Bold"/>
                <a:sym typeface="TT Chocolates Bold"/>
              </a:rPr>
              <a:t>Selected Component: </a:t>
            </a:r>
            <a:r>
              <a:rPr lang="en-US" sz="2267">
                <a:solidFill>
                  <a:srgbClr val="000000"/>
                </a:solidFill>
                <a:latin typeface="TT Chocolates"/>
                <a:ea typeface="TT Chocolates"/>
                <a:cs typeface="TT Chocolates"/>
                <a:sym typeface="TT Chocolates"/>
              </a:rPr>
              <a:t>Learning objectives as evaluation focus</a:t>
            </a:r>
          </a:p>
          <a:p>
            <a:pPr defTabSz="609630">
              <a:lnSpc>
                <a:spcPts val="1867"/>
              </a:lnSpc>
              <a:spcBef>
                <a:spcPct val="0"/>
              </a:spcBef>
            </a:pPr>
            <a:endParaRPr lang="en-US" sz="2267">
              <a:solidFill>
                <a:srgbClr val="000000"/>
              </a:solidFill>
              <a:latin typeface="TT Chocolates"/>
              <a:ea typeface="TT Chocolates"/>
              <a:cs typeface="TT Chocolates"/>
              <a:sym typeface="TT Chocolates"/>
            </a:endParaRPr>
          </a:p>
          <a:p>
            <a:pPr defTabSz="609630">
              <a:lnSpc>
                <a:spcPts val="3173"/>
              </a:lnSpc>
              <a:spcBef>
                <a:spcPct val="0"/>
              </a:spcBef>
            </a:pPr>
            <a:r>
              <a:rPr lang="en-US" sz="2267" b="1">
                <a:solidFill>
                  <a:srgbClr val="000000"/>
                </a:solidFill>
                <a:latin typeface="TT Chocolates Bold"/>
                <a:ea typeface="TT Chocolates Bold"/>
                <a:cs typeface="TT Chocolates Bold"/>
                <a:sym typeface="TT Chocolates Bold"/>
              </a:rPr>
              <a:t>Sample Generation: </a:t>
            </a:r>
            <a:r>
              <a:rPr lang="en-US" sz="2267">
                <a:solidFill>
                  <a:srgbClr val="000000"/>
                </a:solidFill>
                <a:latin typeface="TT Chocolates"/>
                <a:ea typeface="TT Chocolates"/>
                <a:cs typeface="TT Chocolates"/>
                <a:sym typeface="TT Chocolates"/>
              </a:rPr>
              <a:t>3 lesson plans using initial prompt</a:t>
            </a:r>
          </a:p>
          <a:p>
            <a:pPr defTabSz="609630">
              <a:lnSpc>
                <a:spcPts val="1867"/>
              </a:lnSpc>
              <a:spcBef>
                <a:spcPct val="0"/>
              </a:spcBef>
            </a:pPr>
            <a:endParaRPr lang="en-US" sz="2267">
              <a:solidFill>
                <a:srgbClr val="000000"/>
              </a:solidFill>
              <a:latin typeface="TT Chocolates"/>
              <a:ea typeface="TT Chocolates"/>
              <a:cs typeface="TT Chocolates"/>
              <a:sym typeface="TT Chocolates"/>
            </a:endParaRPr>
          </a:p>
          <a:p>
            <a:pPr defTabSz="609630">
              <a:lnSpc>
                <a:spcPts val="3173"/>
              </a:lnSpc>
              <a:spcBef>
                <a:spcPct val="0"/>
              </a:spcBef>
            </a:pPr>
            <a:r>
              <a:rPr lang="en-US" sz="2267" b="1">
                <a:solidFill>
                  <a:srgbClr val="000000"/>
                </a:solidFill>
                <a:latin typeface="TT Chocolates Bold"/>
                <a:ea typeface="TT Chocolates Bold"/>
                <a:cs typeface="TT Chocolates Bold"/>
                <a:sym typeface="TT Chocolates Bold"/>
              </a:rPr>
              <a:t>Defined Criteria: </a:t>
            </a:r>
            <a:r>
              <a:rPr lang="en-US" sz="2267">
                <a:solidFill>
                  <a:srgbClr val="000000"/>
                </a:solidFill>
                <a:latin typeface="TT Chocolates"/>
                <a:ea typeface="TT Chocolates"/>
                <a:cs typeface="TT Chocolates"/>
                <a:sym typeface="TT Chocolates"/>
              </a:rPr>
              <a:t>3–5 yes/no checks for objectives</a:t>
            </a:r>
          </a:p>
          <a:p>
            <a:pPr defTabSz="609630">
              <a:lnSpc>
                <a:spcPts val="1867"/>
              </a:lnSpc>
              <a:spcBef>
                <a:spcPct val="0"/>
              </a:spcBef>
            </a:pPr>
            <a:endParaRPr lang="en-US" sz="2267">
              <a:solidFill>
                <a:srgbClr val="000000"/>
              </a:solidFill>
              <a:latin typeface="TT Chocolates"/>
              <a:ea typeface="TT Chocolates"/>
              <a:cs typeface="TT Chocolates"/>
              <a:sym typeface="TT Chocolates"/>
            </a:endParaRPr>
          </a:p>
          <a:p>
            <a:pPr defTabSz="609630">
              <a:lnSpc>
                <a:spcPts val="3173"/>
              </a:lnSpc>
              <a:spcBef>
                <a:spcPct val="0"/>
              </a:spcBef>
            </a:pPr>
            <a:r>
              <a:rPr lang="en-US" sz="2267" b="1">
                <a:solidFill>
                  <a:srgbClr val="000000"/>
                </a:solidFill>
                <a:latin typeface="TT Chocolates Bold"/>
                <a:ea typeface="TT Chocolates Bold"/>
                <a:cs typeface="TT Chocolates Bold"/>
                <a:sym typeface="TT Chocolates Bold"/>
              </a:rPr>
              <a:t>Output Evaluation: </a:t>
            </a:r>
            <a:r>
              <a:rPr lang="en-US" sz="2267">
                <a:solidFill>
                  <a:srgbClr val="000000"/>
                </a:solidFill>
                <a:latin typeface="TT Chocolates"/>
                <a:ea typeface="TT Chocolates"/>
                <a:cs typeface="TT Chocolates"/>
                <a:sym typeface="TT Chocolates"/>
              </a:rPr>
              <a:t>Scored each lesson plan</a:t>
            </a:r>
          </a:p>
          <a:p>
            <a:pPr defTabSz="609630">
              <a:lnSpc>
                <a:spcPts val="1867"/>
              </a:lnSpc>
              <a:spcBef>
                <a:spcPct val="0"/>
              </a:spcBef>
            </a:pPr>
            <a:endParaRPr lang="en-US" sz="2267">
              <a:solidFill>
                <a:srgbClr val="000000"/>
              </a:solidFill>
              <a:latin typeface="TT Chocolates"/>
              <a:ea typeface="TT Chocolates"/>
              <a:cs typeface="TT Chocolates"/>
              <a:sym typeface="TT Chocolates"/>
            </a:endParaRPr>
          </a:p>
          <a:p>
            <a:pPr defTabSz="609630">
              <a:lnSpc>
                <a:spcPts val="3173"/>
              </a:lnSpc>
              <a:spcBef>
                <a:spcPct val="0"/>
              </a:spcBef>
            </a:pPr>
            <a:r>
              <a:rPr lang="en-US" sz="2267" b="1">
                <a:solidFill>
                  <a:srgbClr val="000000"/>
                </a:solidFill>
                <a:latin typeface="TT Chocolates Bold"/>
                <a:ea typeface="TT Chocolates Bold"/>
                <a:cs typeface="TT Chocolates Bold"/>
                <a:sym typeface="TT Chocolates Bold"/>
              </a:rPr>
              <a:t>Identified Patterns:</a:t>
            </a:r>
            <a:r>
              <a:rPr lang="en-US" sz="2267">
                <a:solidFill>
                  <a:srgbClr val="000000"/>
                </a:solidFill>
                <a:latin typeface="TT Chocolates"/>
                <a:ea typeface="TT Chocolates"/>
                <a:cs typeface="TT Chocolates"/>
                <a:sym typeface="TT Chocolates"/>
              </a:rPr>
              <a:t> Strengths and inconsistencies across plans</a:t>
            </a:r>
          </a:p>
          <a:p>
            <a:pPr defTabSz="609630">
              <a:lnSpc>
                <a:spcPts val="1867"/>
              </a:lnSpc>
              <a:spcBef>
                <a:spcPct val="0"/>
              </a:spcBef>
            </a:pPr>
            <a:endParaRPr lang="en-US" sz="2267">
              <a:solidFill>
                <a:srgbClr val="000000"/>
              </a:solidFill>
              <a:latin typeface="TT Chocolates"/>
              <a:ea typeface="TT Chocolates"/>
              <a:cs typeface="TT Chocolates"/>
              <a:sym typeface="TT Chocolates"/>
            </a:endParaRPr>
          </a:p>
          <a:p>
            <a:pPr defTabSz="609630">
              <a:lnSpc>
                <a:spcPts val="3173"/>
              </a:lnSpc>
              <a:spcBef>
                <a:spcPct val="0"/>
              </a:spcBef>
            </a:pPr>
            <a:r>
              <a:rPr lang="en-US" sz="2267" b="1">
                <a:solidFill>
                  <a:srgbClr val="000000"/>
                </a:solidFill>
                <a:latin typeface="TT Chocolates Bold"/>
                <a:ea typeface="TT Chocolates Bold"/>
                <a:cs typeface="TT Chocolates Bold"/>
                <a:sym typeface="TT Chocolates Bold"/>
              </a:rPr>
              <a:t>Prompt</a:t>
            </a:r>
            <a:r>
              <a:rPr lang="en-US" sz="2267">
                <a:solidFill>
                  <a:srgbClr val="000000"/>
                </a:solidFill>
                <a:latin typeface="TT Chocolates"/>
                <a:ea typeface="TT Chocolates"/>
                <a:cs typeface="TT Chocolates"/>
                <a:sym typeface="TT Chocolates"/>
              </a:rPr>
              <a:t> </a:t>
            </a:r>
            <a:r>
              <a:rPr lang="en-US" sz="2267" b="1">
                <a:solidFill>
                  <a:srgbClr val="000000"/>
                </a:solidFill>
                <a:latin typeface="TT Chocolates Bold"/>
                <a:ea typeface="TT Chocolates Bold"/>
                <a:cs typeface="TT Chocolates Bold"/>
                <a:sym typeface="TT Chocolates Bold"/>
              </a:rPr>
              <a:t>Refinement: </a:t>
            </a:r>
            <a:r>
              <a:rPr lang="en-US" sz="2267">
                <a:solidFill>
                  <a:srgbClr val="000000"/>
                </a:solidFill>
                <a:latin typeface="TT Chocolates"/>
                <a:ea typeface="TT Chocolates"/>
                <a:cs typeface="TT Chocolates"/>
                <a:sym typeface="TT Chocolates"/>
              </a:rPr>
              <a:t>Adjusted to align with criteria</a:t>
            </a:r>
          </a:p>
          <a:p>
            <a:pPr defTabSz="609630">
              <a:lnSpc>
                <a:spcPts val="1680"/>
              </a:lnSpc>
              <a:spcBef>
                <a:spcPct val="0"/>
              </a:spcBef>
            </a:pPr>
            <a:endParaRPr lang="en-US" sz="2267">
              <a:solidFill>
                <a:srgbClr val="000000"/>
              </a:solidFill>
              <a:latin typeface="TT Chocolates"/>
              <a:ea typeface="TT Chocolates"/>
              <a:cs typeface="TT Chocolates"/>
              <a:sym typeface="TT Chocolates"/>
            </a:endParaRPr>
          </a:p>
          <a:p>
            <a:pPr defTabSz="609630">
              <a:lnSpc>
                <a:spcPts val="3173"/>
              </a:lnSpc>
              <a:spcBef>
                <a:spcPct val="0"/>
              </a:spcBef>
            </a:pPr>
            <a:r>
              <a:rPr lang="en-US" sz="2267" b="1">
                <a:solidFill>
                  <a:srgbClr val="000000"/>
                </a:solidFill>
                <a:latin typeface="TT Chocolates Bold"/>
                <a:ea typeface="TT Chocolates Bold"/>
                <a:cs typeface="TT Chocolates Bold"/>
                <a:sym typeface="TT Chocolates Bold"/>
              </a:rPr>
              <a:t>Re-tested &amp; Iterated: </a:t>
            </a:r>
            <a:r>
              <a:rPr lang="en-US" sz="2267">
                <a:solidFill>
                  <a:srgbClr val="000000"/>
                </a:solidFill>
                <a:latin typeface="TT Chocolates"/>
                <a:ea typeface="TT Chocolates"/>
                <a:cs typeface="TT Chocolates"/>
                <a:sym typeface="TT Chocolates"/>
              </a:rPr>
              <a:t>New outputs evaluated for improvement</a:t>
            </a:r>
          </a:p>
        </p:txBody>
      </p:sp>
      <p:sp>
        <p:nvSpPr>
          <p:cNvPr id="10" name="Freeform 10"/>
          <p:cNvSpPr/>
          <p:nvPr/>
        </p:nvSpPr>
        <p:spPr>
          <a:xfrm>
            <a:off x="447782" y="3727406"/>
            <a:ext cx="476037" cy="476037"/>
          </a:xfrm>
          <a:custGeom>
            <a:avLst/>
            <a:gdLst/>
            <a:ahLst/>
            <a:cxnLst/>
            <a:rect l="l" t="t" r="r" b="b"/>
            <a:pathLst>
              <a:path w="714056" h="714056">
                <a:moveTo>
                  <a:pt x="0" y="0"/>
                </a:moveTo>
                <a:lnTo>
                  <a:pt x="714056" y="0"/>
                </a:lnTo>
                <a:lnTo>
                  <a:pt x="714056" y="714056"/>
                </a:lnTo>
                <a:lnTo>
                  <a:pt x="0" y="71405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447782" y="4349494"/>
            <a:ext cx="476037" cy="476037"/>
          </a:xfrm>
          <a:custGeom>
            <a:avLst/>
            <a:gdLst/>
            <a:ahLst/>
            <a:cxnLst/>
            <a:rect l="l" t="t" r="r" b="b"/>
            <a:pathLst>
              <a:path w="714056" h="714056">
                <a:moveTo>
                  <a:pt x="0" y="0"/>
                </a:moveTo>
                <a:lnTo>
                  <a:pt x="714056" y="0"/>
                </a:lnTo>
                <a:lnTo>
                  <a:pt x="714056" y="714056"/>
                </a:lnTo>
                <a:lnTo>
                  <a:pt x="0" y="71405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782" y="4971581"/>
            <a:ext cx="476037" cy="476037"/>
          </a:xfrm>
          <a:custGeom>
            <a:avLst/>
            <a:gdLst/>
            <a:ahLst/>
            <a:cxnLst/>
            <a:rect l="l" t="t" r="r" b="b"/>
            <a:pathLst>
              <a:path w="714056" h="714056">
                <a:moveTo>
                  <a:pt x="0" y="0"/>
                </a:moveTo>
                <a:lnTo>
                  <a:pt x="714056" y="0"/>
                </a:lnTo>
                <a:lnTo>
                  <a:pt x="714056" y="714057"/>
                </a:lnTo>
                <a:lnTo>
                  <a:pt x="0" y="714057"/>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447782" y="5704854"/>
            <a:ext cx="579063" cy="321466"/>
          </a:xfrm>
          <a:custGeom>
            <a:avLst/>
            <a:gdLst/>
            <a:ahLst/>
            <a:cxnLst/>
            <a:rect l="l" t="t" r="r" b="b"/>
            <a:pathLst>
              <a:path w="868595" h="482199">
                <a:moveTo>
                  <a:pt x="0" y="0"/>
                </a:moveTo>
                <a:lnTo>
                  <a:pt x="868595" y="0"/>
                </a:lnTo>
                <a:lnTo>
                  <a:pt x="868595" y="482199"/>
                </a:lnTo>
                <a:lnTo>
                  <a:pt x="0" y="482199"/>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CF Social Studies Milena">
            <a:hlinkClick r:id="" action="ppaction://media"/>
            <a:extLst>
              <a:ext uri="{FF2B5EF4-FFF2-40B4-BE49-F238E27FC236}">
                <a16:creationId xmlns:a16="http://schemas.microsoft.com/office/drawing/2014/main" id="{D31F0417-9C85-CCB0-5ABE-DFA598F19C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17" y="4233"/>
            <a:ext cx="12189883" cy="6858000"/>
          </a:xfrm>
          <a:prstGeom prst="rect">
            <a:avLst/>
          </a:prstGeom>
        </p:spPr>
      </p:pic>
    </p:spTree>
    <p:extLst>
      <p:ext uri="{BB962C8B-B14F-4D97-AF65-F5344CB8AC3E}">
        <p14:creationId xmlns:p14="http://schemas.microsoft.com/office/powerpoint/2010/main" val="33505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TextBox 2"/>
          <p:cNvSpPr txBox="1"/>
          <p:nvPr/>
        </p:nvSpPr>
        <p:spPr>
          <a:xfrm>
            <a:off x="2107320" y="254250"/>
            <a:ext cx="8162356" cy="951607"/>
          </a:xfrm>
          <a:prstGeom prst="rect">
            <a:avLst/>
          </a:prstGeom>
        </p:spPr>
        <p:txBody>
          <a:bodyPr lIns="0" tIns="0" rIns="0" bIns="0" rtlCol="0" anchor="t">
            <a:spAutoFit/>
          </a:bodyPr>
          <a:lstStyle/>
          <a:p>
            <a:pPr algn="ctr" defTabSz="609630">
              <a:lnSpc>
                <a:spcPts val="7933"/>
              </a:lnSpc>
            </a:pPr>
            <a:r>
              <a:rPr lang="en-US" sz="5666" spc="-141">
                <a:solidFill>
                  <a:srgbClr val="544013"/>
                </a:solidFill>
                <a:latin typeface="Hussar Bold"/>
                <a:ea typeface="Hussar Bold"/>
                <a:cs typeface="Hussar Bold"/>
                <a:sym typeface="Hussar Bold"/>
              </a:rPr>
              <a:t>Vibe-Coding Check</a:t>
            </a:r>
          </a:p>
        </p:txBody>
      </p:sp>
      <p:sp>
        <p:nvSpPr>
          <p:cNvPr id="3" name="Freeform 3"/>
          <p:cNvSpPr/>
          <p:nvPr/>
        </p:nvSpPr>
        <p:spPr>
          <a:xfrm>
            <a:off x="10547226" y="292111"/>
            <a:ext cx="1091115" cy="999543"/>
          </a:xfrm>
          <a:custGeom>
            <a:avLst/>
            <a:gdLst/>
            <a:ahLst/>
            <a:cxnLst/>
            <a:rect l="l" t="t" r="r" b="b"/>
            <a:pathLst>
              <a:path w="1636672" h="1499315">
                <a:moveTo>
                  <a:pt x="0" y="0"/>
                </a:moveTo>
                <a:lnTo>
                  <a:pt x="1636671" y="0"/>
                </a:lnTo>
                <a:lnTo>
                  <a:pt x="1636671" y="1499315"/>
                </a:lnTo>
                <a:lnTo>
                  <a:pt x="0" y="149931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22537" flipH="1">
            <a:off x="1411800" y="-15036"/>
            <a:ext cx="1017973" cy="1460626"/>
          </a:xfrm>
          <a:custGeom>
            <a:avLst/>
            <a:gdLst/>
            <a:ahLst/>
            <a:cxnLst/>
            <a:rect l="l" t="t" r="r" b="b"/>
            <a:pathLst>
              <a:path w="1526959" h="2190939">
                <a:moveTo>
                  <a:pt x="1526958" y="0"/>
                </a:moveTo>
                <a:lnTo>
                  <a:pt x="0" y="0"/>
                </a:lnTo>
                <a:lnTo>
                  <a:pt x="0" y="2190939"/>
                </a:lnTo>
                <a:lnTo>
                  <a:pt x="1526958" y="2190939"/>
                </a:lnTo>
                <a:lnTo>
                  <a:pt x="152695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447781" y="1865906"/>
            <a:ext cx="8324031" cy="498033"/>
            <a:chOff x="0" y="-43992"/>
            <a:chExt cx="16648062" cy="996067"/>
          </a:xfrm>
        </p:grpSpPr>
        <p:sp>
          <p:nvSpPr>
            <p:cNvPr id="9" name="Freeform 9"/>
            <p:cNvSpPr/>
            <p:nvPr/>
          </p:nvSpPr>
          <p:spPr>
            <a:xfrm>
              <a:off x="0" y="0"/>
              <a:ext cx="952075" cy="952075"/>
            </a:xfrm>
            <a:custGeom>
              <a:avLst/>
              <a:gdLst/>
              <a:ahLst/>
              <a:cxnLst/>
              <a:rect l="l" t="t" r="r" b="b"/>
              <a:pathLst>
                <a:path w="952075" h="952075">
                  <a:moveTo>
                    <a:pt x="0" y="0"/>
                  </a:moveTo>
                  <a:lnTo>
                    <a:pt x="952075" y="0"/>
                  </a:lnTo>
                  <a:lnTo>
                    <a:pt x="952075" y="952075"/>
                  </a:lnTo>
                  <a:lnTo>
                    <a:pt x="0" y="95207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1355106" y="-43992"/>
              <a:ext cx="5690804" cy="769059"/>
            </a:xfrm>
            <a:prstGeom prst="rect">
              <a:avLst/>
            </a:prstGeom>
          </p:spPr>
          <p:txBody>
            <a:bodyPr lIns="0" tIns="0" rIns="0" bIns="0" rtlCol="0" anchor="t">
              <a:spAutoFit/>
            </a:bodyPr>
            <a:lstStyle/>
            <a:p>
              <a:pPr defTabSz="609630">
                <a:lnSpc>
                  <a:spcPts val="3173"/>
                </a:lnSpc>
                <a:spcBef>
                  <a:spcPct val="0"/>
                </a:spcBef>
              </a:pPr>
              <a:r>
                <a:rPr lang="en-US" sz="2267" b="1" dirty="0">
                  <a:solidFill>
                    <a:srgbClr val="000000"/>
                  </a:solidFill>
                  <a:latin typeface="TT Chocolates Bold"/>
                  <a:ea typeface="TT Chocolates Bold"/>
                  <a:cs typeface="TT Chocolates Bold"/>
                  <a:sym typeface="TT Chocolates Bold"/>
                </a:rPr>
                <a:t>Selected Component: </a:t>
              </a:r>
            </a:p>
          </p:txBody>
        </p:sp>
        <p:sp>
          <p:nvSpPr>
            <p:cNvPr id="11" name="TextBox 11"/>
            <p:cNvSpPr txBox="1"/>
            <p:nvPr/>
          </p:nvSpPr>
          <p:spPr>
            <a:xfrm>
              <a:off x="7045910" y="-24732"/>
              <a:ext cx="9602152" cy="769059"/>
            </a:xfrm>
            <a:prstGeom prst="rect">
              <a:avLst/>
            </a:prstGeom>
          </p:spPr>
          <p:txBody>
            <a:bodyPr lIns="0" tIns="0" rIns="0" bIns="0" rtlCol="0" anchor="t">
              <a:spAutoFit/>
            </a:bodyPr>
            <a:lstStyle/>
            <a:p>
              <a:pPr defTabSz="609630">
                <a:lnSpc>
                  <a:spcPts val="3173"/>
                </a:lnSpc>
                <a:spcBef>
                  <a:spcPct val="0"/>
                </a:spcBef>
              </a:pPr>
              <a:r>
                <a:rPr lang="en-US" sz="2267">
                  <a:solidFill>
                    <a:srgbClr val="000000"/>
                  </a:solidFill>
                  <a:latin typeface="TT Chocolates"/>
                  <a:ea typeface="TT Chocolates"/>
                  <a:cs typeface="TT Chocolates"/>
                  <a:sym typeface="TT Chocolates"/>
                </a:rPr>
                <a:t>Learning objectives as evaluation focus</a:t>
              </a:r>
            </a:p>
          </p:txBody>
        </p:sp>
      </p:grpSp>
      <p:grpSp>
        <p:nvGrpSpPr>
          <p:cNvPr id="12" name="Group 12"/>
          <p:cNvGrpSpPr/>
          <p:nvPr/>
        </p:nvGrpSpPr>
        <p:grpSpPr>
          <a:xfrm>
            <a:off x="7958726" y="2290953"/>
            <a:ext cx="3589749" cy="833247"/>
            <a:chOff x="-84901" y="-308610"/>
            <a:chExt cx="7179499" cy="1666494"/>
          </a:xfrm>
        </p:grpSpPr>
        <p:grpSp>
          <p:nvGrpSpPr>
            <p:cNvPr id="13" name="Group 13"/>
            <p:cNvGrpSpPr/>
            <p:nvPr/>
          </p:nvGrpSpPr>
          <p:grpSpPr>
            <a:xfrm>
              <a:off x="-84901" y="-308610"/>
              <a:ext cx="2455450" cy="1666494"/>
              <a:chOff x="-13102" y="-47625"/>
              <a:chExt cx="378927" cy="257175"/>
            </a:xfrm>
          </p:grpSpPr>
          <p:sp>
            <p:nvSpPr>
              <p:cNvPr id="14" name="Freeform 14"/>
              <p:cNvSpPr/>
              <p:nvPr/>
            </p:nvSpPr>
            <p:spPr>
              <a:xfrm>
                <a:off x="0" y="0"/>
                <a:ext cx="365825" cy="209550"/>
              </a:xfrm>
              <a:custGeom>
                <a:avLst/>
                <a:gdLst/>
                <a:ahLst/>
                <a:cxnLst/>
                <a:rect l="l" t="t" r="r" b="b"/>
                <a:pathLst>
                  <a:path w="365825" h="209550">
                    <a:moveTo>
                      <a:pt x="0" y="0"/>
                    </a:moveTo>
                    <a:lnTo>
                      <a:pt x="365825" y="0"/>
                    </a:lnTo>
                    <a:lnTo>
                      <a:pt x="365825" y="209550"/>
                    </a:lnTo>
                    <a:lnTo>
                      <a:pt x="0" y="209550"/>
                    </a:lnTo>
                    <a:close/>
                  </a:path>
                </a:pathLst>
              </a:custGeom>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15" name="TextBox 15"/>
              <p:cNvSpPr txBox="1"/>
              <p:nvPr/>
            </p:nvSpPr>
            <p:spPr>
              <a:xfrm>
                <a:off x="-13102" y="-47625"/>
                <a:ext cx="365825" cy="257175"/>
              </a:xfrm>
              <a:prstGeom prst="rect">
                <a:avLst/>
              </a:prstGeom>
            </p:spPr>
            <p:txBody>
              <a:bodyPr lIns="33867" tIns="33867" rIns="33867" bIns="33867" rtlCol="0" anchor="ctr"/>
              <a:lstStyle/>
              <a:p>
                <a:pPr algn="ctr" defTabSz="609630">
                  <a:lnSpc>
                    <a:spcPts val="2799"/>
                  </a:lnSpc>
                  <a:spcBef>
                    <a:spcPct val="0"/>
                  </a:spcBef>
                </a:pPr>
                <a:r>
                  <a:rPr lang="en-US" sz="1999" dirty="0">
                    <a:solidFill>
                      <a:srgbClr val="000000"/>
                    </a:solidFill>
                    <a:latin typeface="Canva Sans"/>
                    <a:ea typeface="Canva Sans"/>
                    <a:cs typeface="Canva Sans"/>
                    <a:sym typeface="Canva Sans"/>
                  </a:rPr>
                  <a:t>Lesson 1</a:t>
                </a:r>
              </a:p>
            </p:txBody>
          </p:sp>
        </p:grpSp>
        <p:grpSp>
          <p:nvGrpSpPr>
            <p:cNvPr id="16" name="Group 16"/>
            <p:cNvGrpSpPr/>
            <p:nvPr/>
          </p:nvGrpSpPr>
          <p:grpSpPr>
            <a:xfrm>
              <a:off x="2319749" y="-308610"/>
              <a:ext cx="2404297" cy="1666494"/>
              <a:chOff x="0" y="-47625"/>
              <a:chExt cx="371033" cy="257175"/>
            </a:xfrm>
          </p:grpSpPr>
          <p:sp>
            <p:nvSpPr>
              <p:cNvPr id="17" name="Freeform 17"/>
              <p:cNvSpPr/>
              <p:nvPr/>
            </p:nvSpPr>
            <p:spPr>
              <a:xfrm>
                <a:off x="5208" y="0"/>
                <a:ext cx="365825" cy="209550"/>
              </a:xfrm>
              <a:custGeom>
                <a:avLst/>
                <a:gdLst/>
                <a:ahLst/>
                <a:cxnLst/>
                <a:rect l="l" t="t" r="r" b="b"/>
                <a:pathLst>
                  <a:path w="365825" h="209550">
                    <a:moveTo>
                      <a:pt x="0" y="0"/>
                    </a:moveTo>
                    <a:lnTo>
                      <a:pt x="365825" y="0"/>
                    </a:lnTo>
                    <a:lnTo>
                      <a:pt x="365825" y="209550"/>
                    </a:lnTo>
                    <a:lnTo>
                      <a:pt x="0" y="209550"/>
                    </a:lnTo>
                    <a:close/>
                  </a:path>
                </a:pathLst>
              </a:custGeom>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18" name="TextBox 18"/>
              <p:cNvSpPr txBox="1"/>
              <p:nvPr/>
            </p:nvSpPr>
            <p:spPr>
              <a:xfrm>
                <a:off x="0" y="-47625"/>
                <a:ext cx="365825" cy="257175"/>
              </a:xfrm>
              <a:prstGeom prst="rect">
                <a:avLst/>
              </a:prstGeom>
            </p:spPr>
            <p:txBody>
              <a:bodyPr lIns="33867" tIns="33867" rIns="33867" bIns="33867" rtlCol="0" anchor="ctr"/>
              <a:lstStyle/>
              <a:p>
                <a:pPr algn="ctr" defTabSz="609630">
                  <a:lnSpc>
                    <a:spcPts val="2799"/>
                  </a:lnSpc>
                  <a:spcBef>
                    <a:spcPct val="0"/>
                  </a:spcBef>
                </a:pPr>
                <a:r>
                  <a:rPr lang="en-US" sz="1999">
                    <a:solidFill>
                      <a:srgbClr val="000000"/>
                    </a:solidFill>
                    <a:latin typeface="Canva Sans"/>
                    <a:ea typeface="Canva Sans"/>
                    <a:cs typeface="Canva Sans"/>
                    <a:sym typeface="Canva Sans"/>
                  </a:rPr>
                  <a:t>Lesson 2</a:t>
                </a:r>
              </a:p>
            </p:txBody>
          </p:sp>
        </p:grpSp>
        <p:grpSp>
          <p:nvGrpSpPr>
            <p:cNvPr id="19" name="Group 19"/>
            <p:cNvGrpSpPr/>
            <p:nvPr/>
          </p:nvGrpSpPr>
          <p:grpSpPr>
            <a:xfrm>
              <a:off x="4639498" y="-308610"/>
              <a:ext cx="2455100" cy="1666494"/>
              <a:chOff x="0" y="-47625"/>
              <a:chExt cx="378873" cy="257175"/>
            </a:xfrm>
          </p:grpSpPr>
          <p:sp>
            <p:nvSpPr>
              <p:cNvPr id="20" name="Freeform 20"/>
              <p:cNvSpPr/>
              <p:nvPr/>
            </p:nvSpPr>
            <p:spPr>
              <a:xfrm>
                <a:off x="13048" y="0"/>
                <a:ext cx="365825" cy="209550"/>
              </a:xfrm>
              <a:custGeom>
                <a:avLst/>
                <a:gdLst/>
                <a:ahLst/>
                <a:cxnLst/>
                <a:rect l="l" t="t" r="r" b="b"/>
                <a:pathLst>
                  <a:path w="365825" h="209550">
                    <a:moveTo>
                      <a:pt x="0" y="0"/>
                    </a:moveTo>
                    <a:lnTo>
                      <a:pt x="365825" y="0"/>
                    </a:lnTo>
                    <a:lnTo>
                      <a:pt x="365825" y="209550"/>
                    </a:lnTo>
                    <a:lnTo>
                      <a:pt x="0" y="209550"/>
                    </a:lnTo>
                    <a:close/>
                  </a:path>
                </a:pathLst>
              </a:custGeom>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21" name="TextBox 21"/>
              <p:cNvSpPr txBox="1"/>
              <p:nvPr/>
            </p:nvSpPr>
            <p:spPr>
              <a:xfrm>
                <a:off x="0" y="-47625"/>
                <a:ext cx="365825" cy="257175"/>
              </a:xfrm>
              <a:prstGeom prst="rect">
                <a:avLst/>
              </a:prstGeom>
            </p:spPr>
            <p:txBody>
              <a:bodyPr lIns="33867" tIns="33867" rIns="33867" bIns="33867" rtlCol="0" anchor="ctr"/>
              <a:lstStyle/>
              <a:p>
                <a:pPr algn="ctr" defTabSz="609630">
                  <a:lnSpc>
                    <a:spcPts val="2799"/>
                  </a:lnSpc>
                  <a:spcBef>
                    <a:spcPct val="0"/>
                  </a:spcBef>
                </a:pPr>
                <a:r>
                  <a:rPr lang="en-US" sz="1999">
                    <a:solidFill>
                      <a:srgbClr val="000000"/>
                    </a:solidFill>
                    <a:latin typeface="Canva Sans"/>
                    <a:ea typeface="Canva Sans"/>
                    <a:cs typeface="Canva Sans"/>
                    <a:sym typeface="Canva Sans"/>
                  </a:rPr>
                  <a:t>Lesson 3</a:t>
                </a:r>
              </a:p>
            </p:txBody>
          </p:sp>
        </p:grpSp>
      </p:grpSp>
      <p:grpSp>
        <p:nvGrpSpPr>
          <p:cNvPr id="70" name="Group 69">
            <a:extLst>
              <a:ext uri="{FF2B5EF4-FFF2-40B4-BE49-F238E27FC236}">
                <a16:creationId xmlns:a16="http://schemas.microsoft.com/office/drawing/2014/main" id="{837B8F78-3592-4043-DBEE-AB863233CEFF}"/>
              </a:ext>
            </a:extLst>
          </p:cNvPr>
          <p:cNvGrpSpPr/>
          <p:nvPr/>
        </p:nvGrpSpPr>
        <p:grpSpPr>
          <a:xfrm>
            <a:off x="4165600" y="3136773"/>
            <a:ext cx="3827241" cy="3565478"/>
            <a:chOff x="6248400" y="4705159"/>
            <a:chExt cx="5740861" cy="5348217"/>
          </a:xfrm>
        </p:grpSpPr>
        <p:grpSp>
          <p:nvGrpSpPr>
            <p:cNvPr id="22" name="Group 22"/>
            <p:cNvGrpSpPr/>
            <p:nvPr/>
          </p:nvGrpSpPr>
          <p:grpSpPr>
            <a:xfrm>
              <a:off x="6248400" y="4705159"/>
              <a:ext cx="5740861" cy="1785676"/>
              <a:chOff x="0" y="0"/>
              <a:chExt cx="1181247" cy="367423"/>
            </a:xfrm>
          </p:grpSpPr>
          <p:sp>
            <p:nvSpPr>
              <p:cNvPr id="23" name="Freeform 23"/>
              <p:cNvSpPr/>
              <p:nvPr/>
            </p:nvSpPr>
            <p:spPr>
              <a:xfrm>
                <a:off x="0" y="0"/>
                <a:ext cx="1181247" cy="367423"/>
              </a:xfrm>
              <a:custGeom>
                <a:avLst/>
                <a:gdLst/>
                <a:ahLst/>
                <a:cxnLst/>
                <a:rect l="l" t="t" r="r" b="b"/>
                <a:pathLst>
                  <a:path w="1181247" h="367423">
                    <a:moveTo>
                      <a:pt x="0" y="0"/>
                    </a:moveTo>
                    <a:lnTo>
                      <a:pt x="1181247" y="0"/>
                    </a:lnTo>
                    <a:lnTo>
                      <a:pt x="1181247" y="367423"/>
                    </a:lnTo>
                    <a:lnTo>
                      <a:pt x="0" y="367423"/>
                    </a:lnTo>
                    <a:close/>
                  </a:path>
                </a:pathLst>
              </a:custGeom>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24" name="TextBox 24"/>
              <p:cNvSpPr txBox="1"/>
              <p:nvPr/>
            </p:nvSpPr>
            <p:spPr>
              <a:xfrm>
                <a:off x="0" y="-47625"/>
                <a:ext cx="1181247" cy="415048"/>
              </a:xfrm>
              <a:prstGeom prst="rect">
                <a:avLst/>
              </a:prstGeom>
            </p:spPr>
            <p:txBody>
              <a:bodyPr lIns="33867" tIns="33867" rIns="33867" bIns="33867" rtlCol="0" anchor="ctr"/>
              <a:lstStyle/>
              <a:p>
                <a:pPr algn="ctr" defTabSz="609630">
                  <a:lnSpc>
                    <a:spcPts val="2799"/>
                  </a:lnSpc>
                  <a:spcBef>
                    <a:spcPct val="0"/>
                  </a:spcBef>
                </a:pPr>
                <a:r>
                  <a:rPr lang="en-US" sz="1999" dirty="0">
                    <a:solidFill>
                      <a:srgbClr val="000000"/>
                    </a:solidFill>
                    <a:latin typeface="Canva Sans"/>
                    <a:ea typeface="Canva Sans"/>
                    <a:cs typeface="Canva Sans"/>
                    <a:sym typeface="Canva Sans"/>
                  </a:rPr>
                  <a:t>Does the objective state what students will do using a measurable verb?</a:t>
                </a:r>
              </a:p>
            </p:txBody>
          </p:sp>
        </p:grpSp>
        <p:grpSp>
          <p:nvGrpSpPr>
            <p:cNvPr id="25" name="Group 25"/>
            <p:cNvGrpSpPr/>
            <p:nvPr/>
          </p:nvGrpSpPr>
          <p:grpSpPr>
            <a:xfrm>
              <a:off x="6248400" y="6482024"/>
              <a:ext cx="5740861" cy="1785676"/>
              <a:chOff x="0" y="0"/>
              <a:chExt cx="1181247" cy="367423"/>
            </a:xfrm>
          </p:grpSpPr>
          <p:sp>
            <p:nvSpPr>
              <p:cNvPr id="26" name="Freeform 26"/>
              <p:cNvSpPr/>
              <p:nvPr/>
            </p:nvSpPr>
            <p:spPr>
              <a:xfrm>
                <a:off x="0" y="0"/>
                <a:ext cx="1181247" cy="367423"/>
              </a:xfrm>
              <a:custGeom>
                <a:avLst/>
                <a:gdLst/>
                <a:ahLst/>
                <a:cxnLst/>
                <a:rect l="l" t="t" r="r" b="b"/>
                <a:pathLst>
                  <a:path w="1181247" h="367423">
                    <a:moveTo>
                      <a:pt x="0" y="0"/>
                    </a:moveTo>
                    <a:lnTo>
                      <a:pt x="1181247" y="0"/>
                    </a:lnTo>
                    <a:lnTo>
                      <a:pt x="1181247" y="367423"/>
                    </a:lnTo>
                    <a:lnTo>
                      <a:pt x="0" y="367423"/>
                    </a:lnTo>
                    <a:close/>
                  </a:path>
                </a:pathLst>
              </a:custGeom>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27" name="TextBox 27"/>
              <p:cNvSpPr txBox="1"/>
              <p:nvPr/>
            </p:nvSpPr>
            <p:spPr>
              <a:xfrm>
                <a:off x="0" y="-47625"/>
                <a:ext cx="1181247" cy="415048"/>
              </a:xfrm>
              <a:prstGeom prst="rect">
                <a:avLst/>
              </a:prstGeom>
            </p:spPr>
            <p:txBody>
              <a:bodyPr lIns="33867" tIns="33867" rIns="33867" bIns="33867" rtlCol="0" anchor="ctr"/>
              <a:lstStyle/>
              <a:p>
                <a:pPr algn="ctr" defTabSz="609630">
                  <a:lnSpc>
                    <a:spcPts val="2799"/>
                  </a:lnSpc>
                  <a:spcBef>
                    <a:spcPct val="0"/>
                  </a:spcBef>
                </a:pPr>
                <a:r>
                  <a:rPr lang="en-US" sz="1999" dirty="0">
                    <a:solidFill>
                      <a:srgbClr val="000000"/>
                    </a:solidFill>
                    <a:latin typeface="Canva Sans"/>
                    <a:ea typeface="Canva Sans"/>
                    <a:cs typeface="Canva Sans"/>
                    <a:sym typeface="Canva Sans"/>
                  </a:rPr>
                  <a:t>Are the objectives ordered according to Bloom’s Taxonomy?</a:t>
                </a:r>
              </a:p>
            </p:txBody>
          </p:sp>
        </p:grpSp>
        <p:grpSp>
          <p:nvGrpSpPr>
            <p:cNvPr id="28" name="Group 28"/>
            <p:cNvGrpSpPr/>
            <p:nvPr/>
          </p:nvGrpSpPr>
          <p:grpSpPr>
            <a:xfrm>
              <a:off x="6248400" y="8267700"/>
              <a:ext cx="5740861" cy="1785676"/>
              <a:chOff x="0" y="0"/>
              <a:chExt cx="1181247" cy="367423"/>
            </a:xfrm>
          </p:grpSpPr>
          <p:sp>
            <p:nvSpPr>
              <p:cNvPr id="29" name="Freeform 29"/>
              <p:cNvSpPr/>
              <p:nvPr/>
            </p:nvSpPr>
            <p:spPr>
              <a:xfrm>
                <a:off x="0" y="0"/>
                <a:ext cx="1181247" cy="367423"/>
              </a:xfrm>
              <a:custGeom>
                <a:avLst/>
                <a:gdLst/>
                <a:ahLst/>
                <a:cxnLst/>
                <a:rect l="l" t="t" r="r" b="b"/>
                <a:pathLst>
                  <a:path w="1181247" h="367423">
                    <a:moveTo>
                      <a:pt x="0" y="0"/>
                    </a:moveTo>
                    <a:lnTo>
                      <a:pt x="1181247" y="0"/>
                    </a:lnTo>
                    <a:lnTo>
                      <a:pt x="1181247" y="367423"/>
                    </a:lnTo>
                    <a:lnTo>
                      <a:pt x="0" y="367423"/>
                    </a:lnTo>
                    <a:close/>
                  </a:path>
                </a:pathLst>
              </a:custGeom>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30" name="TextBox 30"/>
              <p:cNvSpPr txBox="1"/>
              <p:nvPr/>
            </p:nvSpPr>
            <p:spPr>
              <a:xfrm>
                <a:off x="0" y="-47625"/>
                <a:ext cx="1181247" cy="415048"/>
              </a:xfrm>
              <a:prstGeom prst="rect">
                <a:avLst/>
              </a:prstGeom>
            </p:spPr>
            <p:txBody>
              <a:bodyPr lIns="33867" tIns="33867" rIns="33867" bIns="33867" rtlCol="0" anchor="ctr"/>
              <a:lstStyle/>
              <a:p>
                <a:pPr algn="ctr" defTabSz="609630">
                  <a:lnSpc>
                    <a:spcPts val="2799"/>
                  </a:lnSpc>
                  <a:spcBef>
                    <a:spcPct val="0"/>
                  </a:spcBef>
                </a:pPr>
                <a:r>
                  <a:rPr lang="en-US" sz="1999">
                    <a:solidFill>
                      <a:srgbClr val="000000"/>
                    </a:solidFill>
                    <a:latin typeface="Canva Sans"/>
                    <a:ea typeface="Canva Sans"/>
                    <a:cs typeface="Canva Sans"/>
                    <a:sym typeface="Canva Sans"/>
                  </a:rPr>
                  <a:t>Does the objective specify the knowledge and/or skills to be developed?</a:t>
                </a:r>
              </a:p>
            </p:txBody>
          </p:sp>
        </p:grpSp>
      </p:grpSp>
      <p:grpSp>
        <p:nvGrpSpPr>
          <p:cNvPr id="73" name="Group 72">
            <a:extLst>
              <a:ext uri="{FF2B5EF4-FFF2-40B4-BE49-F238E27FC236}">
                <a16:creationId xmlns:a16="http://schemas.microsoft.com/office/drawing/2014/main" id="{FD1FBACF-8C8E-D852-5240-8A7E25AE6C53}"/>
              </a:ext>
            </a:extLst>
          </p:cNvPr>
          <p:cNvGrpSpPr/>
          <p:nvPr/>
        </p:nvGrpSpPr>
        <p:grpSpPr>
          <a:xfrm>
            <a:off x="8001177" y="3124200"/>
            <a:ext cx="3547298" cy="3578051"/>
            <a:chOff x="12001765" y="4686300"/>
            <a:chExt cx="5320947" cy="5367076"/>
          </a:xfrm>
        </p:grpSpPr>
        <p:grpSp>
          <p:nvGrpSpPr>
            <p:cNvPr id="31" name="Group 31"/>
            <p:cNvGrpSpPr/>
            <p:nvPr/>
          </p:nvGrpSpPr>
          <p:grpSpPr>
            <a:xfrm>
              <a:off x="12001765" y="4686300"/>
              <a:ext cx="1777912" cy="1778277"/>
              <a:chOff x="0" y="0"/>
              <a:chExt cx="365825" cy="365901"/>
            </a:xfrm>
          </p:grpSpPr>
          <p:sp>
            <p:nvSpPr>
              <p:cNvPr id="32" name="Freeform 32"/>
              <p:cNvSpPr/>
              <p:nvPr/>
            </p:nvSpPr>
            <p:spPr>
              <a:xfrm>
                <a:off x="0" y="0"/>
                <a:ext cx="365825" cy="365901"/>
              </a:xfrm>
              <a:custGeom>
                <a:avLst/>
                <a:gdLst/>
                <a:ahLst/>
                <a:cxnLst/>
                <a:rect l="l" t="t" r="r" b="b"/>
                <a:pathLst>
                  <a:path w="365825" h="365901">
                    <a:moveTo>
                      <a:pt x="0" y="0"/>
                    </a:moveTo>
                    <a:lnTo>
                      <a:pt x="365825" y="0"/>
                    </a:lnTo>
                    <a:lnTo>
                      <a:pt x="365825" y="365901"/>
                    </a:lnTo>
                    <a:lnTo>
                      <a:pt x="0" y="365901"/>
                    </a:lnTo>
                    <a:close/>
                  </a:path>
                </a:pathLst>
              </a:custGeom>
              <a:solidFill>
                <a:srgbClr val="7ED957">
                  <a:alpha val="48627"/>
                </a:srgbClr>
              </a:solidFill>
              <a:ln w="38100" cap="sq">
                <a:solidFill>
                  <a:srgbClr val="000000">
                    <a:alpha val="48627"/>
                  </a:srgbClr>
                </a:solidFill>
                <a:prstDash val="solid"/>
                <a:miter/>
              </a:ln>
            </p:spPr>
            <p:txBody>
              <a:bodyPr/>
              <a:lstStyle/>
              <a:p>
                <a:pPr defTabSz="609630"/>
                <a:endParaRPr lang="en-US" sz="1200">
                  <a:solidFill>
                    <a:prstClr val="black"/>
                  </a:solidFill>
                  <a:latin typeface="Calibri"/>
                </a:endParaRPr>
              </a:p>
            </p:txBody>
          </p:sp>
          <p:sp>
            <p:nvSpPr>
              <p:cNvPr id="33" name="TextBox 33"/>
              <p:cNvSpPr txBox="1"/>
              <p:nvPr/>
            </p:nvSpPr>
            <p:spPr>
              <a:xfrm>
                <a:off x="0" y="-47625"/>
                <a:ext cx="365825" cy="413526"/>
              </a:xfrm>
              <a:prstGeom prst="rect">
                <a:avLst/>
              </a:prstGeom>
            </p:spPr>
            <p:txBody>
              <a:bodyPr lIns="33867" tIns="33867" rIns="33867" bIns="33867" rtlCol="0" anchor="ctr"/>
              <a:lstStyle/>
              <a:p>
                <a:pPr algn="ctr" defTabSz="609630">
                  <a:lnSpc>
                    <a:spcPts val="2799"/>
                  </a:lnSpc>
                  <a:spcBef>
                    <a:spcPct val="0"/>
                  </a:spcBef>
                </a:pPr>
                <a:r>
                  <a:rPr lang="en-US" sz="1999">
                    <a:solidFill>
                      <a:srgbClr val="000000">
                        <a:alpha val="48627"/>
                      </a:srgbClr>
                    </a:solidFill>
                    <a:latin typeface="Canva Sans"/>
                    <a:ea typeface="Canva Sans"/>
                    <a:cs typeface="Canva Sans"/>
                    <a:sym typeface="Canva Sans"/>
                  </a:rPr>
                  <a:t>Yes</a:t>
                </a:r>
              </a:p>
            </p:txBody>
          </p:sp>
        </p:grpSp>
        <p:grpSp>
          <p:nvGrpSpPr>
            <p:cNvPr id="34" name="Group 34"/>
            <p:cNvGrpSpPr/>
            <p:nvPr/>
          </p:nvGrpSpPr>
          <p:grpSpPr>
            <a:xfrm>
              <a:off x="13766888" y="4705159"/>
              <a:ext cx="1777912" cy="1785676"/>
              <a:chOff x="0" y="0"/>
              <a:chExt cx="365825" cy="367423"/>
            </a:xfrm>
          </p:grpSpPr>
          <p:sp>
            <p:nvSpPr>
              <p:cNvPr id="35" name="Freeform 35"/>
              <p:cNvSpPr/>
              <p:nvPr/>
            </p:nvSpPr>
            <p:spPr>
              <a:xfrm>
                <a:off x="0" y="0"/>
                <a:ext cx="365825" cy="367423"/>
              </a:xfrm>
              <a:custGeom>
                <a:avLst/>
                <a:gdLst/>
                <a:ahLst/>
                <a:cxnLst/>
                <a:rect l="l" t="t" r="r" b="b"/>
                <a:pathLst>
                  <a:path w="365825" h="367423">
                    <a:moveTo>
                      <a:pt x="0" y="0"/>
                    </a:moveTo>
                    <a:lnTo>
                      <a:pt x="365825" y="0"/>
                    </a:lnTo>
                    <a:lnTo>
                      <a:pt x="365825" y="367423"/>
                    </a:lnTo>
                    <a:lnTo>
                      <a:pt x="0" y="367423"/>
                    </a:lnTo>
                    <a:close/>
                  </a:path>
                </a:pathLst>
              </a:custGeom>
              <a:solidFill>
                <a:srgbClr val="FF5757">
                  <a:alpha val="57647"/>
                </a:srgbClr>
              </a:solidFill>
              <a:ln w="38100" cap="sq">
                <a:solidFill>
                  <a:srgbClr val="000000">
                    <a:alpha val="57647"/>
                  </a:srgbClr>
                </a:solidFill>
                <a:prstDash val="solid"/>
                <a:miter/>
              </a:ln>
            </p:spPr>
            <p:txBody>
              <a:bodyPr/>
              <a:lstStyle/>
              <a:p>
                <a:pPr defTabSz="609630"/>
                <a:endParaRPr lang="en-US" sz="1200">
                  <a:solidFill>
                    <a:prstClr val="black"/>
                  </a:solidFill>
                  <a:latin typeface="Calibri"/>
                </a:endParaRPr>
              </a:p>
            </p:txBody>
          </p:sp>
          <p:sp>
            <p:nvSpPr>
              <p:cNvPr id="36" name="TextBox 36"/>
              <p:cNvSpPr txBox="1"/>
              <p:nvPr/>
            </p:nvSpPr>
            <p:spPr>
              <a:xfrm>
                <a:off x="0" y="-47625"/>
                <a:ext cx="365825" cy="415048"/>
              </a:xfrm>
              <a:prstGeom prst="rect">
                <a:avLst/>
              </a:prstGeom>
            </p:spPr>
            <p:txBody>
              <a:bodyPr lIns="33867" tIns="33867" rIns="33867" bIns="33867" rtlCol="0" anchor="ctr"/>
              <a:lstStyle/>
              <a:p>
                <a:pPr algn="ctr" defTabSz="609630">
                  <a:lnSpc>
                    <a:spcPts val="2799"/>
                  </a:lnSpc>
                  <a:spcBef>
                    <a:spcPct val="0"/>
                  </a:spcBef>
                </a:pPr>
                <a:r>
                  <a:rPr lang="en-US" sz="1999">
                    <a:solidFill>
                      <a:srgbClr val="000000">
                        <a:alpha val="57647"/>
                      </a:srgbClr>
                    </a:solidFill>
                    <a:latin typeface="Canva Sans"/>
                    <a:ea typeface="Canva Sans"/>
                    <a:cs typeface="Canva Sans"/>
                    <a:sym typeface="Canva Sans"/>
                  </a:rPr>
                  <a:t>No</a:t>
                </a:r>
              </a:p>
            </p:txBody>
          </p:sp>
        </p:grpSp>
        <p:grpSp>
          <p:nvGrpSpPr>
            <p:cNvPr id="37" name="Group 37"/>
            <p:cNvGrpSpPr/>
            <p:nvPr/>
          </p:nvGrpSpPr>
          <p:grpSpPr>
            <a:xfrm>
              <a:off x="15544800" y="4705159"/>
              <a:ext cx="1777912" cy="1775089"/>
              <a:chOff x="0" y="0"/>
              <a:chExt cx="365825" cy="365245"/>
            </a:xfrm>
          </p:grpSpPr>
          <p:sp>
            <p:nvSpPr>
              <p:cNvPr id="38" name="Freeform 38"/>
              <p:cNvSpPr/>
              <p:nvPr/>
            </p:nvSpPr>
            <p:spPr>
              <a:xfrm>
                <a:off x="0" y="0"/>
                <a:ext cx="365825" cy="365245"/>
              </a:xfrm>
              <a:custGeom>
                <a:avLst/>
                <a:gdLst/>
                <a:ahLst/>
                <a:cxnLst/>
                <a:rect l="l" t="t" r="r" b="b"/>
                <a:pathLst>
                  <a:path w="365825" h="365245">
                    <a:moveTo>
                      <a:pt x="0" y="0"/>
                    </a:moveTo>
                    <a:lnTo>
                      <a:pt x="365825" y="0"/>
                    </a:lnTo>
                    <a:lnTo>
                      <a:pt x="365825" y="365245"/>
                    </a:lnTo>
                    <a:lnTo>
                      <a:pt x="0" y="365245"/>
                    </a:lnTo>
                    <a:close/>
                  </a:path>
                </a:pathLst>
              </a:custGeom>
              <a:solidFill>
                <a:srgbClr val="7ED957">
                  <a:alpha val="48627"/>
                </a:srgbClr>
              </a:solidFill>
              <a:ln w="38100" cap="sq">
                <a:solidFill>
                  <a:srgbClr val="000000">
                    <a:alpha val="48627"/>
                  </a:srgbClr>
                </a:solidFill>
                <a:prstDash val="solid"/>
                <a:miter/>
              </a:ln>
            </p:spPr>
            <p:txBody>
              <a:bodyPr/>
              <a:lstStyle/>
              <a:p>
                <a:pPr defTabSz="609630"/>
                <a:endParaRPr lang="en-US" sz="1200">
                  <a:solidFill>
                    <a:prstClr val="black"/>
                  </a:solidFill>
                  <a:latin typeface="Calibri"/>
                </a:endParaRPr>
              </a:p>
            </p:txBody>
          </p:sp>
          <p:sp>
            <p:nvSpPr>
              <p:cNvPr id="39" name="TextBox 39"/>
              <p:cNvSpPr txBox="1"/>
              <p:nvPr/>
            </p:nvSpPr>
            <p:spPr>
              <a:xfrm>
                <a:off x="0" y="-47625"/>
                <a:ext cx="365825" cy="412870"/>
              </a:xfrm>
              <a:prstGeom prst="rect">
                <a:avLst/>
              </a:prstGeom>
            </p:spPr>
            <p:txBody>
              <a:bodyPr lIns="33867" tIns="33867" rIns="33867" bIns="33867" rtlCol="0" anchor="ctr"/>
              <a:lstStyle/>
              <a:p>
                <a:pPr algn="ctr" defTabSz="609630">
                  <a:lnSpc>
                    <a:spcPts val="2799"/>
                  </a:lnSpc>
                  <a:spcBef>
                    <a:spcPct val="0"/>
                  </a:spcBef>
                </a:pPr>
                <a:r>
                  <a:rPr lang="en-US" sz="1999">
                    <a:solidFill>
                      <a:srgbClr val="000000">
                        <a:alpha val="48627"/>
                      </a:srgbClr>
                    </a:solidFill>
                    <a:latin typeface="Canva Sans"/>
                    <a:ea typeface="Canva Sans"/>
                    <a:cs typeface="Canva Sans"/>
                    <a:sym typeface="Canva Sans"/>
                  </a:rPr>
                  <a:t>Yes</a:t>
                </a:r>
              </a:p>
            </p:txBody>
          </p:sp>
        </p:grpSp>
        <p:grpSp>
          <p:nvGrpSpPr>
            <p:cNvPr id="40" name="Group 40"/>
            <p:cNvGrpSpPr/>
            <p:nvPr/>
          </p:nvGrpSpPr>
          <p:grpSpPr>
            <a:xfrm>
              <a:off x="12001765" y="6489423"/>
              <a:ext cx="1777912" cy="1778277"/>
              <a:chOff x="0" y="0"/>
              <a:chExt cx="365825" cy="365901"/>
            </a:xfrm>
          </p:grpSpPr>
          <p:sp>
            <p:nvSpPr>
              <p:cNvPr id="41" name="Freeform 41"/>
              <p:cNvSpPr/>
              <p:nvPr/>
            </p:nvSpPr>
            <p:spPr>
              <a:xfrm>
                <a:off x="0" y="0"/>
                <a:ext cx="365825" cy="365901"/>
              </a:xfrm>
              <a:custGeom>
                <a:avLst/>
                <a:gdLst/>
                <a:ahLst/>
                <a:cxnLst/>
                <a:rect l="l" t="t" r="r" b="b"/>
                <a:pathLst>
                  <a:path w="365825" h="365901">
                    <a:moveTo>
                      <a:pt x="0" y="0"/>
                    </a:moveTo>
                    <a:lnTo>
                      <a:pt x="365825" y="0"/>
                    </a:lnTo>
                    <a:lnTo>
                      <a:pt x="365825" y="365901"/>
                    </a:lnTo>
                    <a:lnTo>
                      <a:pt x="0" y="365901"/>
                    </a:lnTo>
                    <a:close/>
                  </a:path>
                </a:pathLst>
              </a:custGeom>
              <a:solidFill>
                <a:srgbClr val="FF5757">
                  <a:alpha val="57647"/>
                </a:srgbClr>
              </a:solidFill>
              <a:ln w="38100" cap="sq">
                <a:solidFill>
                  <a:srgbClr val="000000">
                    <a:alpha val="57647"/>
                  </a:srgbClr>
                </a:solidFill>
                <a:prstDash val="solid"/>
                <a:miter/>
              </a:ln>
            </p:spPr>
            <p:txBody>
              <a:bodyPr/>
              <a:lstStyle/>
              <a:p>
                <a:pPr defTabSz="609630"/>
                <a:endParaRPr lang="en-US" sz="1200">
                  <a:solidFill>
                    <a:prstClr val="black"/>
                  </a:solidFill>
                  <a:latin typeface="Calibri"/>
                </a:endParaRPr>
              </a:p>
            </p:txBody>
          </p:sp>
          <p:sp>
            <p:nvSpPr>
              <p:cNvPr id="42" name="TextBox 42"/>
              <p:cNvSpPr txBox="1"/>
              <p:nvPr/>
            </p:nvSpPr>
            <p:spPr>
              <a:xfrm>
                <a:off x="0" y="-47625"/>
                <a:ext cx="365825" cy="413526"/>
              </a:xfrm>
              <a:prstGeom prst="rect">
                <a:avLst/>
              </a:prstGeom>
            </p:spPr>
            <p:txBody>
              <a:bodyPr lIns="33867" tIns="33867" rIns="33867" bIns="33867" rtlCol="0" anchor="ctr"/>
              <a:lstStyle/>
              <a:p>
                <a:pPr algn="ctr" defTabSz="609630">
                  <a:lnSpc>
                    <a:spcPts val="2799"/>
                  </a:lnSpc>
                  <a:spcBef>
                    <a:spcPct val="0"/>
                  </a:spcBef>
                </a:pPr>
                <a:r>
                  <a:rPr lang="en-US" sz="1999">
                    <a:solidFill>
                      <a:srgbClr val="000000">
                        <a:alpha val="57647"/>
                      </a:srgbClr>
                    </a:solidFill>
                    <a:latin typeface="Canva Sans"/>
                    <a:ea typeface="Canva Sans"/>
                    <a:cs typeface="Canva Sans"/>
                    <a:sym typeface="Canva Sans"/>
                  </a:rPr>
                  <a:t>No</a:t>
                </a:r>
              </a:p>
            </p:txBody>
          </p:sp>
        </p:grpSp>
        <p:grpSp>
          <p:nvGrpSpPr>
            <p:cNvPr id="43" name="Group 43"/>
            <p:cNvGrpSpPr/>
            <p:nvPr/>
          </p:nvGrpSpPr>
          <p:grpSpPr>
            <a:xfrm>
              <a:off x="13792199" y="6250566"/>
              <a:ext cx="1739667" cy="2017134"/>
              <a:chOff x="0" y="-47625"/>
              <a:chExt cx="365825" cy="415048"/>
            </a:xfrm>
          </p:grpSpPr>
          <p:sp>
            <p:nvSpPr>
              <p:cNvPr id="44" name="Freeform 44"/>
              <p:cNvSpPr/>
              <p:nvPr/>
            </p:nvSpPr>
            <p:spPr>
              <a:xfrm>
                <a:off x="0" y="0"/>
                <a:ext cx="365825" cy="367423"/>
              </a:xfrm>
              <a:custGeom>
                <a:avLst/>
                <a:gdLst/>
                <a:ahLst/>
                <a:cxnLst/>
                <a:rect l="l" t="t" r="r" b="b"/>
                <a:pathLst>
                  <a:path w="365825" h="367423">
                    <a:moveTo>
                      <a:pt x="0" y="0"/>
                    </a:moveTo>
                    <a:lnTo>
                      <a:pt x="365825" y="0"/>
                    </a:lnTo>
                    <a:lnTo>
                      <a:pt x="365825" y="367423"/>
                    </a:lnTo>
                    <a:lnTo>
                      <a:pt x="0" y="367423"/>
                    </a:lnTo>
                    <a:close/>
                  </a:path>
                </a:pathLst>
              </a:custGeom>
              <a:solidFill>
                <a:srgbClr val="FF5757">
                  <a:alpha val="57647"/>
                </a:srgbClr>
              </a:solidFill>
              <a:ln w="38100" cap="sq">
                <a:solidFill>
                  <a:srgbClr val="000000">
                    <a:alpha val="57647"/>
                  </a:srgbClr>
                </a:solidFill>
                <a:prstDash val="solid"/>
                <a:miter/>
              </a:ln>
            </p:spPr>
            <p:txBody>
              <a:bodyPr/>
              <a:lstStyle/>
              <a:p>
                <a:pPr defTabSz="609630"/>
                <a:endParaRPr lang="en-US" sz="1200">
                  <a:solidFill>
                    <a:prstClr val="black"/>
                  </a:solidFill>
                  <a:latin typeface="Calibri"/>
                </a:endParaRPr>
              </a:p>
            </p:txBody>
          </p:sp>
          <p:sp>
            <p:nvSpPr>
              <p:cNvPr id="45" name="TextBox 45"/>
              <p:cNvSpPr txBox="1"/>
              <p:nvPr/>
            </p:nvSpPr>
            <p:spPr>
              <a:xfrm>
                <a:off x="0" y="-47625"/>
                <a:ext cx="347569" cy="415048"/>
              </a:xfrm>
              <a:prstGeom prst="rect">
                <a:avLst/>
              </a:prstGeom>
            </p:spPr>
            <p:txBody>
              <a:bodyPr lIns="33867" tIns="33867" rIns="33867" bIns="33867" rtlCol="0" anchor="ctr"/>
              <a:lstStyle/>
              <a:p>
                <a:pPr algn="ctr" defTabSz="609630">
                  <a:lnSpc>
                    <a:spcPts val="2799"/>
                  </a:lnSpc>
                  <a:spcBef>
                    <a:spcPct val="0"/>
                  </a:spcBef>
                </a:pPr>
                <a:r>
                  <a:rPr lang="en-US" sz="1999" dirty="0">
                    <a:solidFill>
                      <a:srgbClr val="000000">
                        <a:alpha val="57647"/>
                      </a:srgbClr>
                    </a:solidFill>
                    <a:latin typeface="Canva Sans"/>
                    <a:ea typeface="Canva Sans"/>
                    <a:cs typeface="Canva Sans"/>
                    <a:sym typeface="Canva Sans"/>
                  </a:rPr>
                  <a:t>No</a:t>
                </a:r>
              </a:p>
            </p:txBody>
          </p:sp>
        </p:grpSp>
        <p:grpSp>
          <p:nvGrpSpPr>
            <p:cNvPr id="46" name="Group 46"/>
            <p:cNvGrpSpPr/>
            <p:nvPr/>
          </p:nvGrpSpPr>
          <p:grpSpPr>
            <a:xfrm>
              <a:off x="15498542" y="6261153"/>
              <a:ext cx="1811381" cy="2006546"/>
              <a:chOff x="-2631" y="-47625"/>
              <a:chExt cx="368456" cy="412870"/>
            </a:xfrm>
          </p:grpSpPr>
          <p:sp>
            <p:nvSpPr>
              <p:cNvPr id="47" name="Freeform 47"/>
              <p:cNvSpPr/>
              <p:nvPr/>
            </p:nvSpPr>
            <p:spPr>
              <a:xfrm>
                <a:off x="0" y="0"/>
                <a:ext cx="365825" cy="365245"/>
              </a:xfrm>
              <a:custGeom>
                <a:avLst/>
                <a:gdLst/>
                <a:ahLst/>
                <a:cxnLst/>
                <a:rect l="l" t="t" r="r" b="b"/>
                <a:pathLst>
                  <a:path w="365825" h="365245">
                    <a:moveTo>
                      <a:pt x="0" y="0"/>
                    </a:moveTo>
                    <a:lnTo>
                      <a:pt x="365825" y="0"/>
                    </a:lnTo>
                    <a:lnTo>
                      <a:pt x="365825" y="365245"/>
                    </a:lnTo>
                    <a:lnTo>
                      <a:pt x="0" y="365245"/>
                    </a:lnTo>
                    <a:close/>
                  </a:path>
                </a:pathLst>
              </a:custGeom>
              <a:solidFill>
                <a:srgbClr val="FF5757">
                  <a:alpha val="57647"/>
                </a:srgbClr>
              </a:solidFill>
              <a:ln w="38100" cap="sq">
                <a:solidFill>
                  <a:srgbClr val="000000">
                    <a:alpha val="57647"/>
                  </a:srgbClr>
                </a:solidFill>
                <a:prstDash val="solid"/>
                <a:miter/>
              </a:ln>
            </p:spPr>
            <p:txBody>
              <a:bodyPr/>
              <a:lstStyle/>
              <a:p>
                <a:pPr defTabSz="609630"/>
                <a:endParaRPr lang="en-US" sz="1200">
                  <a:solidFill>
                    <a:prstClr val="black"/>
                  </a:solidFill>
                  <a:latin typeface="Calibri"/>
                </a:endParaRPr>
              </a:p>
            </p:txBody>
          </p:sp>
          <p:sp>
            <p:nvSpPr>
              <p:cNvPr id="48" name="TextBox 48"/>
              <p:cNvSpPr txBox="1"/>
              <p:nvPr/>
            </p:nvSpPr>
            <p:spPr>
              <a:xfrm>
                <a:off x="-2631" y="-47625"/>
                <a:ext cx="365825" cy="412870"/>
              </a:xfrm>
              <a:prstGeom prst="rect">
                <a:avLst/>
              </a:prstGeom>
            </p:spPr>
            <p:txBody>
              <a:bodyPr lIns="33867" tIns="33867" rIns="33867" bIns="33867" rtlCol="0" anchor="ctr"/>
              <a:lstStyle/>
              <a:p>
                <a:pPr algn="ctr" defTabSz="609630">
                  <a:lnSpc>
                    <a:spcPts val="2799"/>
                  </a:lnSpc>
                  <a:spcBef>
                    <a:spcPct val="0"/>
                  </a:spcBef>
                </a:pPr>
                <a:r>
                  <a:rPr lang="en-US" sz="1999" dirty="0">
                    <a:solidFill>
                      <a:srgbClr val="000000">
                        <a:alpha val="57647"/>
                      </a:srgbClr>
                    </a:solidFill>
                    <a:latin typeface="Canva Sans"/>
                    <a:ea typeface="Canva Sans"/>
                    <a:cs typeface="Canva Sans"/>
                    <a:sym typeface="Canva Sans"/>
                  </a:rPr>
                  <a:t>No</a:t>
                </a:r>
              </a:p>
            </p:txBody>
          </p:sp>
        </p:grpSp>
        <p:grpSp>
          <p:nvGrpSpPr>
            <p:cNvPr id="49" name="Group 49"/>
            <p:cNvGrpSpPr/>
            <p:nvPr/>
          </p:nvGrpSpPr>
          <p:grpSpPr>
            <a:xfrm>
              <a:off x="12001765" y="8267700"/>
              <a:ext cx="1777912" cy="1778277"/>
              <a:chOff x="0" y="0"/>
              <a:chExt cx="365825" cy="365901"/>
            </a:xfrm>
          </p:grpSpPr>
          <p:sp>
            <p:nvSpPr>
              <p:cNvPr id="50" name="Freeform 50"/>
              <p:cNvSpPr/>
              <p:nvPr/>
            </p:nvSpPr>
            <p:spPr>
              <a:xfrm>
                <a:off x="0" y="0"/>
                <a:ext cx="365825" cy="365901"/>
              </a:xfrm>
              <a:custGeom>
                <a:avLst/>
                <a:gdLst/>
                <a:ahLst/>
                <a:cxnLst/>
                <a:rect l="l" t="t" r="r" b="b"/>
                <a:pathLst>
                  <a:path w="365825" h="365901">
                    <a:moveTo>
                      <a:pt x="0" y="0"/>
                    </a:moveTo>
                    <a:lnTo>
                      <a:pt x="365825" y="0"/>
                    </a:lnTo>
                    <a:lnTo>
                      <a:pt x="365825" y="365901"/>
                    </a:lnTo>
                    <a:lnTo>
                      <a:pt x="0" y="365901"/>
                    </a:lnTo>
                    <a:close/>
                  </a:path>
                </a:pathLst>
              </a:custGeom>
              <a:solidFill>
                <a:srgbClr val="FF5757">
                  <a:alpha val="57647"/>
                </a:srgbClr>
              </a:solidFill>
              <a:ln w="38100" cap="sq">
                <a:solidFill>
                  <a:srgbClr val="000000">
                    <a:alpha val="57647"/>
                  </a:srgbClr>
                </a:solidFill>
                <a:prstDash val="solid"/>
                <a:miter/>
              </a:ln>
            </p:spPr>
            <p:txBody>
              <a:bodyPr/>
              <a:lstStyle/>
              <a:p>
                <a:pPr defTabSz="609630"/>
                <a:endParaRPr lang="en-US" sz="1200">
                  <a:solidFill>
                    <a:prstClr val="black"/>
                  </a:solidFill>
                  <a:latin typeface="Calibri"/>
                </a:endParaRPr>
              </a:p>
            </p:txBody>
          </p:sp>
          <p:sp>
            <p:nvSpPr>
              <p:cNvPr id="51" name="TextBox 51"/>
              <p:cNvSpPr txBox="1"/>
              <p:nvPr/>
            </p:nvSpPr>
            <p:spPr>
              <a:xfrm>
                <a:off x="0" y="-47625"/>
                <a:ext cx="365825" cy="413526"/>
              </a:xfrm>
              <a:prstGeom prst="rect">
                <a:avLst/>
              </a:prstGeom>
            </p:spPr>
            <p:txBody>
              <a:bodyPr lIns="33867" tIns="33867" rIns="33867" bIns="33867" rtlCol="0" anchor="ctr"/>
              <a:lstStyle/>
              <a:p>
                <a:pPr algn="ctr" defTabSz="609630">
                  <a:lnSpc>
                    <a:spcPts val="2799"/>
                  </a:lnSpc>
                  <a:spcBef>
                    <a:spcPct val="0"/>
                  </a:spcBef>
                </a:pPr>
                <a:r>
                  <a:rPr lang="en-US" sz="1999">
                    <a:solidFill>
                      <a:srgbClr val="000000">
                        <a:alpha val="57647"/>
                      </a:srgbClr>
                    </a:solidFill>
                    <a:latin typeface="Canva Sans"/>
                    <a:ea typeface="Canva Sans"/>
                    <a:cs typeface="Canva Sans"/>
                    <a:sym typeface="Canva Sans"/>
                  </a:rPr>
                  <a:t>No</a:t>
                </a:r>
              </a:p>
            </p:txBody>
          </p:sp>
        </p:grpSp>
        <p:grpSp>
          <p:nvGrpSpPr>
            <p:cNvPr id="52" name="Group 52"/>
            <p:cNvGrpSpPr/>
            <p:nvPr/>
          </p:nvGrpSpPr>
          <p:grpSpPr>
            <a:xfrm>
              <a:off x="13766888" y="8267700"/>
              <a:ext cx="1777912" cy="1785676"/>
              <a:chOff x="0" y="0"/>
              <a:chExt cx="365825" cy="367423"/>
            </a:xfrm>
          </p:grpSpPr>
          <p:sp>
            <p:nvSpPr>
              <p:cNvPr id="53" name="Freeform 53"/>
              <p:cNvSpPr/>
              <p:nvPr/>
            </p:nvSpPr>
            <p:spPr>
              <a:xfrm>
                <a:off x="0" y="0"/>
                <a:ext cx="365825" cy="367423"/>
              </a:xfrm>
              <a:custGeom>
                <a:avLst/>
                <a:gdLst/>
                <a:ahLst/>
                <a:cxnLst/>
                <a:rect l="l" t="t" r="r" b="b"/>
                <a:pathLst>
                  <a:path w="365825" h="367423">
                    <a:moveTo>
                      <a:pt x="0" y="0"/>
                    </a:moveTo>
                    <a:lnTo>
                      <a:pt x="365825" y="0"/>
                    </a:lnTo>
                    <a:lnTo>
                      <a:pt x="365825" y="367423"/>
                    </a:lnTo>
                    <a:lnTo>
                      <a:pt x="0" y="367423"/>
                    </a:lnTo>
                    <a:close/>
                  </a:path>
                </a:pathLst>
              </a:custGeom>
              <a:solidFill>
                <a:srgbClr val="7ED957">
                  <a:alpha val="48627"/>
                </a:srgbClr>
              </a:solidFill>
              <a:ln w="38100" cap="sq">
                <a:solidFill>
                  <a:srgbClr val="000000">
                    <a:alpha val="48627"/>
                  </a:srgbClr>
                </a:solidFill>
                <a:prstDash val="solid"/>
                <a:miter/>
              </a:ln>
            </p:spPr>
            <p:txBody>
              <a:bodyPr/>
              <a:lstStyle/>
              <a:p>
                <a:pPr defTabSz="609630"/>
                <a:endParaRPr lang="en-US" sz="1200">
                  <a:solidFill>
                    <a:prstClr val="black"/>
                  </a:solidFill>
                  <a:latin typeface="Calibri"/>
                </a:endParaRPr>
              </a:p>
            </p:txBody>
          </p:sp>
          <p:sp>
            <p:nvSpPr>
              <p:cNvPr id="54" name="TextBox 54"/>
              <p:cNvSpPr txBox="1"/>
              <p:nvPr/>
            </p:nvSpPr>
            <p:spPr>
              <a:xfrm>
                <a:off x="0" y="-47625"/>
                <a:ext cx="365825" cy="415048"/>
              </a:xfrm>
              <a:prstGeom prst="rect">
                <a:avLst/>
              </a:prstGeom>
            </p:spPr>
            <p:txBody>
              <a:bodyPr lIns="33867" tIns="33867" rIns="33867" bIns="33867" rtlCol="0" anchor="ctr"/>
              <a:lstStyle/>
              <a:p>
                <a:pPr algn="ctr" defTabSz="609630">
                  <a:lnSpc>
                    <a:spcPts val="2799"/>
                  </a:lnSpc>
                  <a:spcBef>
                    <a:spcPct val="0"/>
                  </a:spcBef>
                </a:pPr>
                <a:r>
                  <a:rPr lang="en-US" sz="1999">
                    <a:solidFill>
                      <a:srgbClr val="000000">
                        <a:alpha val="48627"/>
                      </a:srgbClr>
                    </a:solidFill>
                    <a:latin typeface="Canva Sans"/>
                    <a:ea typeface="Canva Sans"/>
                    <a:cs typeface="Canva Sans"/>
                    <a:sym typeface="Canva Sans"/>
                  </a:rPr>
                  <a:t>Yes</a:t>
                </a:r>
              </a:p>
            </p:txBody>
          </p:sp>
        </p:grpSp>
        <p:grpSp>
          <p:nvGrpSpPr>
            <p:cNvPr id="55" name="Group 55"/>
            <p:cNvGrpSpPr/>
            <p:nvPr/>
          </p:nvGrpSpPr>
          <p:grpSpPr>
            <a:xfrm>
              <a:off x="15544800" y="8267700"/>
              <a:ext cx="1777912" cy="1775089"/>
              <a:chOff x="0" y="0"/>
              <a:chExt cx="365825" cy="365245"/>
            </a:xfrm>
          </p:grpSpPr>
          <p:sp>
            <p:nvSpPr>
              <p:cNvPr id="56" name="Freeform 56"/>
              <p:cNvSpPr/>
              <p:nvPr/>
            </p:nvSpPr>
            <p:spPr>
              <a:xfrm>
                <a:off x="0" y="0"/>
                <a:ext cx="365825" cy="365245"/>
              </a:xfrm>
              <a:custGeom>
                <a:avLst/>
                <a:gdLst/>
                <a:ahLst/>
                <a:cxnLst/>
                <a:rect l="l" t="t" r="r" b="b"/>
                <a:pathLst>
                  <a:path w="365825" h="365245">
                    <a:moveTo>
                      <a:pt x="0" y="0"/>
                    </a:moveTo>
                    <a:lnTo>
                      <a:pt x="365825" y="0"/>
                    </a:lnTo>
                    <a:lnTo>
                      <a:pt x="365825" y="365245"/>
                    </a:lnTo>
                    <a:lnTo>
                      <a:pt x="0" y="365245"/>
                    </a:lnTo>
                    <a:close/>
                  </a:path>
                </a:pathLst>
              </a:custGeom>
              <a:solidFill>
                <a:srgbClr val="7ED957">
                  <a:alpha val="48627"/>
                </a:srgbClr>
              </a:solidFill>
              <a:ln w="38100" cap="sq">
                <a:solidFill>
                  <a:srgbClr val="000000">
                    <a:alpha val="48627"/>
                  </a:srgbClr>
                </a:solidFill>
                <a:prstDash val="solid"/>
                <a:miter/>
              </a:ln>
            </p:spPr>
            <p:txBody>
              <a:bodyPr/>
              <a:lstStyle/>
              <a:p>
                <a:pPr defTabSz="609630"/>
                <a:endParaRPr lang="en-US" sz="1200">
                  <a:solidFill>
                    <a:prstClr val="black"/>
                  </a:solidFill>
                  <a:latin typeface="Calibri"/>
                </a:endParaRPr>
              </a:p>
            </p:txBody>
          </p:sp>
          <p:sp>
            <p:nvSpPr>
              <p:cNvPr id="57" name="TextBox 57"/>
              <p:cNvSpPr txBox="1"/>
              <p:nvPr/>
            </p:nvSpPr>
            <p:spPr>
              <a:xfrm>
                <a:off x="0" y="-47625"/>
                <a:ext cx="365825" cy="412870"/>
              </a:xfrm>
              <a:prstGeom prst="rect">
                <a:avLst/>
              </a:prstGeom>
            </p:spPr>
            <p:txBody>
              <a:bodyPr lIns="33867" tIns="33867" rIns="33867" bIns="33867" rtlCol="0" anchor="ctr"/>
              <a:lstStyle/>
              <a:p>
                <a:pPr algn="ctr" defTabSz="609630">
                  <a:lnSpc>
                    <a:spcPts val="2799"/>
                  </a:lnSpc>
                  <a:spcBef>
                    <a:spcPct val="0"/>
                  </a:spcBef>
                </a:pPr>
                <a:r>
                  <a:rPr lang="en-US" sz="1999">
                    <a:solidFill>
                      <a:srgbClr val="000000">
                        <a:alpha val="48627"/>
                      </a:srgbClr>
                    </a:solidFill>
                    <a:latin typeface="Canva Sans"/>
                    <a:ea typeface="Canva Sans"/>
                    <a:cs typeface="Canva Sans"/>
                    <a:sym typeface="Canva Sans"/>
                  </a:rPr>
                  <a:t>Yes</a:t>
                </a:r>
              </a:p>
            </p:txBody>
          </p:sp>
        </p:grpSp>
      </p:grpSp>
      <p:grpSp>
        <p:nvGrpSpPr>
          <p:cNvPr id="58" name="Group 58"/>
          <p:cNvGrpSpPr/>
          <p:nvPr/>
        </p:nvGrpSpPr>
        <p:grpSpPr>
          <a:xfrm>
            <a:off x="447781" y="2509989"/>
            <a:ext cx="3522955" cy="476037"/>
            <a:chOff x="0" y="0"/>
            <a:chExt cx="7045909" cy="952075"/>
          </a:xfrm>
        </p:grpSpPr>
        <p:sp>
          <p:nvSpPr>
            <p:cNvPr id="59" name="Freeform 59"/>
            <p:cNvSpPr/>
            <p:nvPr/>
          </p:nvSpPr>
          <p:spPr>
            <a:xfrm>
              <a:off x="0" y="0"/>
              <a:ext cx="952075" cy="952075"/>
            </a:xfrm>
            <a:custGeom>
              <a:avLst/>
              <a:gdLst/>
              <a:ahLst/>
              <a:cxnLst/>
              <a:rect l="l" t="t" r="r" b="b"/>
              <a:pathLst>
                <a:path w="952075" h="952075">
                  <a:moveTo>
                    <a:pt x="0" y="0"/>
                  </a:moveTo>
                  <a:lnTo>
                    <a:pt x="952075" y="0"/>
                  </a:lnTo>
                  <a:lnTo>
                    <a:pt x="952075" y="952075"/>
                  </a:lnTo>
                  <a:lnTo>
                    <a:pt x="0" y="95207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0" name="TextBox 60"/>
            <p:cNvSpPr txBox="1"/>
            <p:nvPr/>
          </p:nvSpPr>
          <p:spPr>
            <a:xfrm>
              <a:off x="1355108" y="75716"/>
              <a:ext cx="5690801" cy="769059"/>
            </a:xfrm>
            <a:prstGeom prst="rect">
              <a:avLst/>
            </a:prstGeom>
          </p:spPr>
          <p:txBody>
            <a:bodyPr lIns="0" tIns="0" rIns="0" bIns="0" rtlCol="0" anchor="t">
              <a:spAutoFit/>
            </a:bodyPr>
            <a:lstStyle/>
            <a:p>
              <a:pPr defTabSz="609630">
                <a:lnSpc>
                  <a:spcPts val="3173"/>
                </a:lnSpc>
                <a:spcBef>
                  <a:spcPct val="0"/>
                </a:spcBef>
              </a:pPr>
              <a:r>
                <a:rPr lang="en-US" sz="2267" b="1" dirty="0">
                  <a:solidFill>
                    <a:srgbClr val="000000"/>
                  </a:solidFill>
                  <a:latin typeface="TT Chocolates Bold"/>
                  <a:ea typeface="TT Chocolates Bold"/>
                  <a:cs typeface="TT Chocolates Bold"/>
                  <a:sym typeface="TT Chocolates Bold"/>
                </a:rPr>
                <a:t>Sample Generation</a:t>
              </a:r>
            </a:p>
          </p:txBody>
        </p:sp>
      </p:grpSp>
      <p:grpSp>
        <p:nvGrpSpPr>
          <p:cNvPr id="61" name="Group 61"/>
          <p:cNvGrpSpPr/>
          <p:nvPr/>
        </p:nvGrpSpPr>
        <p:grpSpPr>
          <a:xfrm>
            <a:off x="447781" y="3132077"/>
            <a:ext cx="3522955" cy="479326"/>
            <a:chOff x="0" y="0"/>
            <a:chExt cx="7045909" cy="958653"/>
          </a:xfrm>
        </p:grpSpPr>
        <p:sp>
          <p:nvSpPr>
            <p:cNvPr id="62" name="Freeform 62"/>
            <p:cNvSpPr/>
            <p:nvPr/>
          </p:nvSpPr>
          <p:spPr>
            <a:xfrm>
              <a:off x="0" y="0"/>
              <a:ext cx="952075" cy="952075"/>
            </a:xfrm>
            <a:custGeom>
              <a:avLst/>
              <a:gdLst/>
              <a:ahLst/>
              <a:cxnLst/>
              <a:rect l="l" t="t" r="r" b="b"/>
              <a:pathLst>
                <a:path w="952075" h="952075">
                  <a:moveTo>
                    <a:pt x="0" y="0"/>
                  </a:moveTo>
                  <a:lnTo>
                    <a:pt x="952075" y="0"/>
                  </a:lnTo>
                  <a:lnTo>
                    <a:pt x="952075" y="952075"/>
                  </a:lnTo>
                  <a:lnTo>
                    <a:pt x="0" y="95207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3" name="TextBox 63"/>
            <p:cNvSpPr txBox="1"/>
            <p:nvPr/>
          </p:nvSpPr>
          <p:spPr>
            <a:xfrm>
              <a:off x="1355108" y="189594"/>
              <a:ext cx="5690801" cy="769059"/>
            </a:xfrm>
            <a:prstGeom prst="rect">
              <a:avLst/>
            </a:prstGeom>
          </p:spPr>
          <p:txBody>
            <a:bodyPr lIns="0" tIns="0" rIns="0" bIns="0" rtlCol="0" anchor="t">
              <a:spAutoFit/>
            </a:bodyPr>
            <a:lstStyle/>
            <a:p>
              <a:pPr defTabSz="609630">
                <a:lnSpc>
                  <a:spcPts val="3173"/>
                </a:lnSpc>
                <a:spcBef>
                  <a:spcPct val="0"/>
                </a:spcBef>
              </a:pPr>
              <a:r>
                <a:rPr lang="en-US" sz="2267" b="1" dirty="0">
                  <a:solidFill>
                    <a:srgbClr val="000000"/>
                  </a:solidFill>
                  <a:latin typeface="TT Chocolates Bold"/>
                  <a:ea typeface="TT Chocolates Bold"/>
                  <a:cs typeface="TT Chocolates Bold"/>
                  <a:sym typeface="TT Chocolates Bold"/>
                </a:rPr>
                <a:t>Defined Criteria</a:t>
              </a:r>
            </a:p>
          </p:txBody>
        </p:sp>
      </p:grpSp>
      <p:grpSp>
        <p:nvGrpSpPr>
          <p:cNvPr id="64" name="Group 64"/>
          <p:cNvGrpSpPr/>
          <p:nvPr/>
        </p:nvGrpSpPr>
        <p:grpSpPr>
          <a:xfrm>
            <a:off x="447781" y="3754164"/>
            <a:ext cx="3522955" cy="484328"/>
            <a:chOff x="0" y="0"/>
            <a:chExt cx="7045909" cy="968657"/>
          </a:xfrm>
        </p:grpSpPr>
        <p:sp>
          <p:nvSpPr>
            <p:cNvPr id="65" name="Freeform 65"/>
            <p:cNvSpPr/>
            <p:nvPr/>
          </p:nvSpPr>
          <p:spPr>
            <a:xfrm>
              <a:off x="0" y="0"/>
              <a:ext cx="952075" cy="952075"/>
            </a:xfrm>
            <a:custGeom>
              <a:avLst/>
              <a:gdLst/>
              <a:ahLst/>
              <a:cxnLst/>
              <a:rect l="l" t="t" r="r" b="b"/>
              <a:pathLst>
                <a:path w="952075" h="952075">
                  <a:moveTo>
                    <a:pt x="0" y="0"/>
                  </a:moveTo>
                  <a:lnTo>
                    <a:pt x="952075" y="0"/>
                  </a:lnTo>
                  <a:lnTo>
                    <a:pt x="952075" y="952075"/>
                  </a:lnTo>
                  <a:lnTo>
                    <a:pt x="0" y="95207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6" name="TextBox 66"/>
            <p:cNvSpPr txBox="1"/>
            <p:nvPr/>
          </p:nvSpPr>
          <p:spPr>
            <a:xfrm>
              <a:off x="1355108" y="199598"/>
              <a:ext cx="5690801" cy="769059"/>
            </a:xfrm>
            <a:prstGeom prst="rect">
              <a:avLst/>
            </a:prstGeom>
          </p:spPr>
          <p:txBody>
            <a:bodyPr lIns="0" tIns="0" rIns="0" bIns="0" rtlCol="0" anchor="t">
              <a:spAutoFit/>
            </a:bodyPr>
            <a:lstStyle/>
            <a:p>
              <a:pPr defTabSz="609630">
                <a:lnSpc>
                  <a:spcPts val="3173"/>
                </a:lnSpc>
                <a:spcBef>
                  <a:spcPct val="0"/>
                </a:spcBef>
              </a:pPr>
              <a:r>
                <a:rPr lang="en-US" sz="2267" b="1">
                  <a:solidFill>
                    <a:srgbClr val="000000"/>
                  </a:solidFill>
                  <a:latin typeface="TT Chocolates Bold"/>
                  <a:ea typeface="TT Chocolates Bold"/>
                  <a:cs typeface="TT Chocolates Bold"/>
                  <a:sym typeface="TT Chocolates Bold"/>
                </a:rPr>
                <a:t>Output Evaluation</a:t>
              </a:r>
            </a:p>
          </p:txBody>
        </p:sp>
      </p:grpSp>
      <p:grpSp>
        <p:nvGrpSpPr>
          <p:cNvPr id="71" name="Group 70">
            <a:extLst>
              <a:ext uri="{FF2B5EF4-FFF2-40B4-BE49-F238E27FC236}">
                <a16:creationId xmlns:a16="http://schemas.microsoft.com/office/drawing/2014/main" id="{E73009BD-1559-FE2E-8A15-1C56D6D0A9BB}"/>
              </a:ext>
            </a:extLst>
          </p:cNvPr>
          <p:cNvGrpSpPr/>
          <p:nvPr/>
        </p:nvGrpSpPr>
        <p:grpSpPr>
          <a:xfrm>
            <a:off x="447781" y="4376252"/>
            <a:ext cx="3522955" cy="476037"/>
            <a:chOff x="671672" y="6564378"/>
            <a:chExt cx="5284432" cy="714056"/>
          </a:xfrm>
        </p:grpSpPr>
        <p:sp>
          <p:nvSpPr>
            <p:cNvPr id="5" name="Freeform 5"/>
            <p:cNvSpPr/>
            <p:nvPr/>
          </p:nvSpPr>
          <p:spPr>
            <a:xfrm>
              <a:off x="671672" y="6564378"/>
              <a:ext cx="714056" cy="714056"/>
            </a:xfrm>
            <a:custGeom>
              <a:avLst/>
              <a:gdLst/>
              <a:ahLst/>
              <a:cxnLst/>
              <a:rect l="l" t="t" r="r" b="b"/>
              <a:pathLst>
                <a:path w="714056" h="714056">
                  <a:moveTo>
                    <a:pt x="0" y="0"/>
                  </a:moveTo>
                  <a:lnTo>
                    <a:pt x="714056" y="0"/>
                  </a:lnTo>
                  <a:lnTo>
                    <a:pt x="714056" y="714056"/>
                  </a:lnTo>
                  <a:lnTo>
                    <a:pt x="0" y="71405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7" name="TextBox 67"/>
            <p:cNvSpPr txBox="1"/>
            <p:nvPr/>
          </p:nvSpPr>
          <p:spPr>
            <a:xfrm>
              <a:off x="1688001" y="6639215"/>
              <a:ext cx="4268103" cy="576794"/>
            </a:xfrm>
            <a:prstGeom prst="rect">
              <a:avLst/>
            </a:prstGeom>
          </p:spPr>
          <p:txBody>
            <a:bodyPr lIns="0" tIns="0" rIns="0" bIns="0" rtlCol="0" anchor="t">
              <a:spAutoFit/>
            </a:bodyPr>
            <a:lstStyle/>
            <a:p>
              <a:pPr defTabSz="609630">
                <a:lnSpc>
                  <a:spcPts val="3173"/>
                </a:lnSpc>
                <a:spcBef>
                  <a:spcPct val="0"/>
                </a:spcBef>
              </a:pPr>
              <a:r>
                <a:rPr lang="en-US" sz="2267" b="1" dirty="0">
                  <a:solidFill>
                    <a:srgbClr val="000000"/>
                  </a:solidFill>
                  <a:latin typeface="TT Chocolates Bold"/>
                  <a:ea typeface="TT Chocolates Bold"/>
                  <a:cs typeface="TT Chocolates Bold"/>
                  <a:sym typeface="TT Chocolates Bold"/>
                </a:rPr>
                <a:t>Identified Patterns</a:t>
              </a:r>
            </a:p>
          </p:txBody>
        </p:sp>
      </p:grpSp>
      <p:grpSp>
        <p:nvGrpSpPr>
          <p:cNvPr id="72" name="Group 71">
            <a:extLst>
              <a:ext uri="{FF2B5EF4-FFF2-40B4-BE49-F238E27FC236}">
                <a16:creationId xmlns:a16="http://schemas.microsoft.com/office/drawing/2014/main" id="{EB2212A3-3B18-25A2-909C-A28BBAA87957}"/>
              </a:ext>
            </a:extLst>
          </p:cNvPr>
          <p:cNvGrpSpPr/>
          <p:nvPr/>
        </p:nvGrpSpPr>
        <p:grpSpPr>
          <a:xfrm>
            <a:off x="447781" y="4998340"/>
            <a:ext cx="3522955" cy="1054738"/>
            <a:chOff x="671672" y="7497509"/>
            <a:chExt cx="5284432" cy="1582107"/>
          </a:xfrm>
        </p:grpSpPr>
        <p:sp>
          <p:nvSpPr>
            <p:cNvPr id="6" name="Freeform 6"/>
            <p:cNvSpPr/>
            <p:nvPr/>
          </p:nvSpPr>
          <p:spPr>
            <a:xfrm>
              <a:off x="671672" y="7497509"/>
              <a:ext cx="714056" cy="714056"/>
            </a:xfrm>
            <a:custGeom>
              <a:avLst/>
              <a:gdLst/>
              <a:ahLst/>
              <a:cxnLst/>
              <a:rect l="l" t="t" r="r" b="b"/>
              <a:pathLst>
                <a:path w="714056" h="714056">
                  <a:moveTo>
                    <a:pt x="0" y="0"/>
                  </a:moveTo>
                  <a:lnTo>
                    <a:pt x="714056" y="0"/>
                  </a:lnTo>
                  <a:lnTo>
                    <a:pt x="714056" y="714056"/>
                  </a:lnTo>
                  <a:lnTo>
                    <a:pt x="0" y="714056"/>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671672" y="8597417"/>
              <a:ext cx="868595" cy="482199"/>
            </a:xfrm>
            <a:custGeom>
              <a:avLst/>
              <a:gdLst/>
              <a:ahLst/>
              <a:cxnLst/>
              <a:rect l="l" t="t" r="r" b="b"/>
              <a:pathLst>
                <a:path w="868595" h="482199">
                  <a:moveTo>
                    <a:pt x="0" y="0"/>
                  </a:moveTo>
                  <a:lnTo>
                    <a:pt x="868595" y="0"/>
                  </a:lnTo>
                  <a:lnTo>
                    <a:pt x="868595" y="482200"/>
                  </a:lnTo>
                  <a:lnTo>
                    <a:pt x="0" y="482200"/>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8" name="TextBox 68"/>
            <p:cNvSpPr txBox="1"/>
            <p:nvPr/>
          </p:nvSpPr>
          <p:spPr>
            <a:xfrm>
              <a:off x="1688001" y="7591715"/>
              <a:ext cx="4268103" cy="576794"/>
            </a:xfrm>
            <a:prstGeom prst="rect">
              <a:avLst/>
            </a:prstGeom>
          </p:spPr>
          <p:txBody>
            <a:bodyPr lIns="0" tIns="0" rIns="0" bIns="0" rtlCol="0" anchor="t">
              <a:spAutoFit/>
            </a:bodyPr>
            <a:lstStyle/>
            <a:p>
              <a:pPr defTabSz="609630">
                <a:lnSpc>
                  <a:spcPts val="3173"/>
                </a:lnSpc>
                <a:spcBef>
                  <a:spcPct val="0"/>
                </a:spcBef>
              </a:pPr>
              <a:r>
                <a:rPr lang="en-US" sz="2267" b="1">
                  <a:solidFill>
                    <a:srgbClr val="000000"/>
                  </a:solidFill>
                  <a:latin typeface="TT Chocolates Bold"/>
                  <a:ea typeface="TT Chocolates Bold"/>
                  <a:cs typeface="TT Chocolates Bold"/>
                  <a:sym typeface="TT Chocolates Bold"/>
                </a:rPr>
                <a:t>Prompt</a:t>
              </a:r>
              <a:r>
                <a:rPr lang="en-US" sz="2267">
                  <a:solidFill>
                    <a:srgbClr val="000000"/>
                  </a:solidFill>
                  <a:latin typeface="TT Chocolates"/>
                  <a:ea typeface="TT Chocolates"/>
                  <a:cs typeface="TT Chocolates"/>
                  <a:sym typeface="TT Chocolates"/>
                </a:rPr>
                <a:t> </a:t>
              </a:r>
              <a:r>
                <a:rPr lang="en-US" sz="2267" b="1">
                  <a:solidFill>
                    <a:srgbClr val="000000"/>
                  </a:solidFill>
                  <a:latin typeface="TT Chocolates Bold"/>
                  <a:ea typeface="TT Chocolates Bold"/>
                  <a:cs typeface="TT Chocolates Bold"/>
                  <a:sym typeface="TT Chocolates Bold"/>
                </a:rPr>
                <a:t>Refinement</a:t>
              </a:r>
            </a:p>
          </p:txBody>
        </p:sp>
        <p:sp>
          <p:nvSpPr>
            <p:cNvPr id="69" name="TextBox 69"/>
            <p:cNvSpPr txBox="1"/>
            <p:nvPr/>
          </p:nvSpPr>
          <p:spPr>
            <a:xfrm>
              <a:off x="1688001" y="8467381"/>
              <a:ext cx="4268103" cy="576794"/>
            </a:xfrm>
            <a:prstGeom prst="rect">
              <a:avLst/>
            </a:prstGeom>
          </p:spPr>
          <p:txBody>
            <a:bodyPr lIns="0" tIns="0" rIns="0" bIns="0" rtlCol="0" anchor="t">
              <a:spAutoFit/>
            </a:bodyPr>
            <a:lstStyle/>
            <a:p>
              <a:pPr defTabSz="609630">
                <a:lnSpc>
                  <a:spcPts val="3173"/>
                </a:lnSpc>
                <a:spcBef>
                  <a:spcPct val="0"/>
                </a:spcBef>
              </a:pPr>
              <a:r>
                <a:rPr lang="en-US" sz="2267" b="1">
                  <a:solidFill>
                    <a:srgbClr val="000000"/>
                  </a:solidFill>
                  <a:latin typeface="TT Chocolates Bold"/>
                  <a:ea typeface="TT Chocolates Bold"/>
                  <a:cs typeface="TT Chocolates Bold"/>
                  <a:sym typeface="TT Chocolates Bold"/>
                </a:rPr>
                <a:t>Re-tested &amp; Iterated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a:extLst>
            <a:ext uri="{FF2B5EF4-FFF2-40B4-BE49-F238E27FC236}">
              <a16:creationId xmlns:a16="http://schemas.microsoft.com/office/drawing/2014/main" id="{2F72780A-5333-79E0-3321-65D14A21F22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93FAC8-2FC7-E2E6-51B3-726E3CC1A2AC}"/>
              </a:ext>
            </a:extLst>
          </p:cNvPr>
          <p:cNvSpPr/>
          <p:nvPr/>
        </p:nvSpPr>
        <p:spPr>
          <a:xfrm>
            <a:off x="10985323" y="6001635"/>
            <a:ext cx="568277" cy="677987"/>
          </a:xfrm>
          <a:custGeom>
            <a:avLst/>
            <a:gdLst/>
            <a:ahLst/>
            <a:cxnLst/>
            <a:rect l="l" t="t" r="r" b="b"/>
            <a:pathLst>
              <a:path w="852415" h="1016981">
                <a:moveTo>
                  <a:pt x="0" y="0"/>
                </a:moveTo>
                <a:lnTo>
                  <a:pt x="852415" y="0"/>
                </a:lnTo>
                <a:lnTo>
                  <a:pt x="852415" y="1016981"/>
                </a:lnTo>
                <a:lnTo>
                  <a:pt x="0" y="101698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a:extLst>
              <a:ext uri="{FF2B5EF4-FFF2-40B4-BE49-F238E27FC236}">
                <a16:creationId xmlns:a16="http://schemas.microsoft.com/office/drawing/2014/main" id="{AA1E490E-D9B7-7A70-3BF6-E7F239F497D8}"/>
              </a:ext>
            </a:extLst>
          </p:cNvPr>
          <p:cNvSpPr/>
          <p:nvPr/>
        </p:nvSpPr>
        <p:spPr>
          <a:xfrm>
            <a:off x="10383742" y="0"/>
            <a:ext cx="963589" cy="830438"/>
          </a:xfrm>
          <a:custGeom>
            <a:avLst/>
            <a:gdLst/>
            <a:ahLst/>
            <a:cxnLst/>
            <a:rect l="l" t="t" r="r" b="b"/>
            <a:pathLst>
              <a:path w="1445383" h="1245657">
                <a:moveTo>
                  <a:pt x="0" y="0"/>
                </a:moveTo>
                <a:lnTo>
                  <a:pt x="1445384" y="0"/>
                </a:lnTo>
                <a:lnTo>
                  <a:pt x="1445384" y="1245657"/>
                </a:lnTo>
                <a:lnTo>
                  <a:pt x="0" y="124565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a:extLst>
              <a:ext uri="{FF2B5EF4-FFF2-40B4-BE49-F238E27FC236}">
                <a16:creationId xmlns:a16="http://schemas.microsoft.com/office/drawing/2014/main" id="{4CCCCEB8-0818-1B81-9820-159FFD12778E}"/>
              </a:ext>
            </a:extLst>
          </p:cNvPr>
          <p:cNvSpPr/>
          <p:nvPr/>
        </p:nvSpPr>
        <p:spPr>
          <a:xfrm rot="-1060698" flipH="1" flipV="1">
            <a:off x="505728" y="-16973"/>
            <a:ext cx="1134293" cy="977555"/>
          </a:xfrm>
          <a:custGeom>
            <a:avLst/>
            <a:gdLst/>
            <a:ahLst/>
            <a:cxnLst/>
            <a:rect l="l" t="t" r="r" b="b"/>
            <a:pathLst>
              <a:path w="1701440" h="1466332">
                <a:moveTo>
                  <a:pt x="1701440" y="1466332"/>
                </a:moveTo>
                <a:lnTo>
                  <a:pt x="0" y="1466332"/>
                </a:lnTo>
                <a:lnTo>
                  <a:pt x="0" y="0"/>
                </a:lnTo>
                <a:lnTo>
                  <a:pt x="1701440" y="0"/>
                </a:lnTo>
                <a:lnTo>
                  <a:pt x="1701440" y="1466332"/>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5" name="TextBox 5">
            <a:extLst>
              <a:ext uri="{FF2B5EF4-FFF2-40B4-BE49-F238E27FC236}">
                <a16:creationId xmlns:a16="http://schemas.microsoft.com/office/drawing/2014/main" id="{389E3B87-7F78-1D8C-5F16-F6244668B0F7}"/>
              </a:ext>
            </a:extLst>
          </p:cNvPr>
          <p:cNvSpPr txBox="1"/>
          <p:nvPr/>
        </p:nvSpPr>
        <p:spPr>
          <a:xfrm>
            <a:off x="334074" y="1065276"/>
            <a:ext cx="5653926" cy="1130181"/>
          </a:xfrm>
          <a:prstGeom prst="rect">
            <a:avLst/>
          </a:prstGeom>
        </p:spPr>
        <p:txBody>
          <a:bodyPr lIns="0" tIns="0" rIns="0" bIns="0" rtlCol="0" anchor="t">
            <a:spAutoFit/>
          </a:bodyPr>
          <a:lstStyle/>
          <a:p>
            <a:pPr algn="just" defTabSz="609630">
              <a:lnSpc>
                <a:spcPts val="2987"/>
              </a:lnSpc>
              <a:defRPr/>
            </a:pPr>
            <a:r>
              <a:rPr lang="en-US" sz="2133" b="1" dirty="0">
                <a:solidFill>
                  <a:srgbClr val="544013"/>
                </a:solidFill>
                <a:latin typeface="TT Chocolates Bold"/>
                <a:ea typeface="TT Chocolates Bold"/>
                <a:cs typeface="TT Chocolates Bold"/>
                <a:sym typeface="TT Chocolates Bold"/>
              </a:rPr>
              <a:t>Context &amp; Audience</a:t>
            </a:r>
          </a:p>
          <a:p>
            <a:pPr marL="460610" lvl="1" indent="-230305"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High school Social Studies (Grade 11)</a:t>
            </a:r>
          </a:p>
          <a:p>
            <a:pPr marL="460610" lvl="1" indent="-230305"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Diverse learners, including ELL students</a:t>
            </a:r>
          </a:p>
        </p:txBody>
      </p:sp>
      <p:sp>
        <p:nvSpPr>
          <p:cNvPr id="6" name="TextBox 6">
            <a:extLst>
              <a:ext uri="{FF2B5EF4-FFF2-40B4-BE49-F238E27FC236}">
                <a16:creationId xmlns:a16="http://schemas.microsoft.com/office/drawing/2014/main" id="{C54E40C6-2BD2-625B-46DB-74FB23574F73}"/>
              </a:ext>
            </a:extLst>
          </p:cNvPr>
          <p:cNvSpPr txBox="1"/>
          <p:nvPr/>
        </p:nvSpPr>
        <p:spPr>
          <a:xfrm>
            <a:off x="2517393" y="212453"/>
            <a:ext cx="7443347" cy="674031"/>
          </a:xfrm>
          <a:prstGeom prst="rect">
            <a:avLst/>
          </a:prstGeom>
        </p:spPr>
        <p:txBody>
          <a:bodyPr lIns="0" tIns="0" rIns="0" bIns="0" rtlCol="0" anchor="t">
            <a:spAutoFit/>
          </a:bodyPr>
          <a:lstStyle/>
          <a:p>
            <a:pPr defTabSz="609630">
              <a:lnSpc>
                <a:spcPts val="5600"/>
              </a:lnSpc>
              <a:defRPr/>
            </a:pPr>
            <a:r>
              <a:rPr lang="en-US" sz="4000" spc="-100">
                <a:solidFill>
                  <a:srgbClr val="544013"/>
                </a:solidFill>
                <a:latin typeface="Hussar Bold"/>
                <a:ea typeface="Hussar Bold"/>
                <a:cs typeface="Hussar Bold"/>
                <a:sym typeface="Hussar Bold"/>
              </a:rPr>
              <a:t>Our  Prompt  Iteration</a:t>
            </a:r>
          </a:p>
        </p:txBody>
      </p:sp>
      <p:sp>
        <p:nvSpPr>
          <p:cNvPr id="7" name="TextBox 7">
            <a:extLst>
              <a:ext uri="{FF2B5EF4-FFF2-40B4-BE49-F238E27FC236}">
                <a16:creationId xmlns:a16="http://schemas.microsoft.com/office/drawing/2014/main" id="{CF136A64-79E9-4BB0-696E-9B57629426FA}"/>
              </a:ext>
            </a:extLst>
          </p:cNvPr>
          <p:cNvSpPr txBox="1"/>
          <p:nvPr/>
        </p:nvSpPr>
        <p:spPr>
          <a:xfrm>
            <a:off x="6096000" y="1065277"/>
            <a:ext cx="5904993" cy="1899623"/>
          </a:xfrm>
          <a:prstGeom prst="rect">
            <a:avLst/>
          </a:prstGeom>
        </p:spPr>
        <p:txBody>
          <a:bodyPr lIns="0" tIns="0" rIns="0" bIns="0" rtlCol="0" anchor="t">
            <a:spAutoFit/>
          </a:bodyPr>
          <a:lstStyle/>
          <a:p>
            <a:pPr algn="just" defTabSz="609630">
              <a:lnSpc>
                <a:spcPts val="2987"/>
              </a:lnSpc>
              <a:defRPr/>
            </a:pPr>
            <a:r>
              <a:rPr lang="en-US" sz="2133" b="1" dirty="0">
                <a:solidFill>
                  <a:srgbClr val="544013"/>
                </a:solidFill>
                <a:latin typeface="TT Chocolates Bold"/>
                <a:ea typeface="TT Chocolates Bold"/>
                <a:cs typeface="TT Chocolates Bold"/>
                <a:sym typeface="TT Chocolates Bold"/>
              </a:rPr>
              <a:t>Output Structure</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Student-friendly lesson format</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Clear learning objectives</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Step-by-step instructions</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Guiding questions</a:t>
            </a:r>
          </a:p>
        </p:txBody>
      </p:sp>
      <p:sp>
        <p:nvSpPr>
          <p:cNvPr id="8" name="TextBox 8">
            <a:extLst>
              <a:ext uri="{FF2B5EF4-FFF2-40B4-BE49-F238E27FC236}">
                <a16:creationId xmlns:a16="http://schemas.microsoft.com/office/drawing/2014/main" id="{577B2F68-B4D9-EF4E-103A-949A07528335}"/>
              </a:ext>
            </a:extLst>
          </p:cNvPr>
          <p:cNvSpPr txBox="1"/>
          <p:nvPr/>
        </p:nvSpPr>
        <p:spPr>
          <a:xfrm>
            <a:off x="334074" y="2417523"/>
            <a:ext cx="5653926" cy="1514902"/>
          </a:xfrm>
          <a:prstGeom prst="rect">
            <a:avLst/>
          </a:prstGeom>
        </p:spPr>
        <p:txBody>
          <a:bodyPr lIns="0" tIns="0" rIns="0" bIns="0" rtlCol="0" anchor="t">
            <a:spAutoFit/>
          </a:bodyPr>
          <a:lstStyle/>
          <a:p>
            <a:pPr algn="just" defTabSz="609630">
              <a:lnSpc>
                <a:spcPts val="2987"/>
              </a:lnSpc>
              <a:defRPr/>
            </a:pPr>
            <a:r>
              <a:rPr lang="en-US" sz="2133" b="1">
                <a:solidFill>
                  <a:srgbClr val="544013"/>
                </a:solidFill>
                <a:latin typeface="TT Chocolates Bold"/>
                <a:ea typeface="TT Chocolates Bold"/>
                <a:cs typeface="TT Chocolates Bold"/>
                <a:sym typeface="TT Chocolates Bold"/>
              </a:rPr>
              <a:t>Learning Goals</a:t>
            </a:r>
          </a:p>
          <a:p>
            <a:pPr marL="460610" lvl="1" indent="-230305" algn="just" defTabSz="609630">
              <a:lnSpc>
                <a:spcPts val="2987"/>
              </a:lnSpc>
              <a:buFont typeface="Arial"/>
              <a:buChar char="•"/>
              <a:defRPr/>
            </a:pPr>
            <a:r>
              <a:rPr lang="en-US" sz="2133">
                <a:solidFill>
                  <a:srgbClr val="544013"/>
                </a:solidFill>
                <a:latin typeface="TT Chocolates"/>
                <a:ea typeface="TT Chocolates"/>
                <a:cs typeface="TT Chocolates"/>
                <a:sym typeface="TT Chocolates"/>
              </a:rPr>
              <a:t>Critical thinking</a:t>
            </a:r>
          </a:p>
          <a:p>
            <a:pPr marL="460610" lvl="1" indent="-230305" algn="just" defTabSz="609630">
              <a:lnSpc>
                <a:spcPts val="2987"/>
              </a:lnSpc>
              <a:buFont typeface="Arial"/>
              <a:buChar char="•"/>
              <a:defRPr/>
            </a:pPr>
            <a:r>
              <a:rPr lang="en-US" sz="2133">
                <a:solidFill>
                  <a:srgbClr val="544013"/>
                </a:solidFill>
                <a:latin typeface="TT Chocolates"/>
                <a:ea typeface="TT Chocolates"/>
                <a:cs typeface="TT Chocolates"/>
                <a:sym typeface="TT Chocolates"/>
              </a:rPr>
              <a:t>Historical reasoning</a:t>
            </a:r>
          </a:p>
          <a:p>
            <a:pPr marL="460610" lvl="1" indent="-230305" algn="just" defTabSz="609630">
              <a:lnSpc>
                <a:spcPts val="2987"/>
              </a:lnSpc>
              <a:buFont typeface="Arial"/>
              <a:buChar char="•"/>
              <a:defRPr/>
            </a:pPr>
            <a:r>
              <a:rPr lang="en-US" sz="2133">
                <a:solidFill>
                  <a:srgbClr val="544013"/>
                </a:solidFill>
                <a:latin typeface="TT Chocolates"/>
                <a:ea typeface="TT Chocolates"/>
                <a:cs typeface="TT Chocolates"/>
                <a:sym typeface="TT Chocolates"/>
              </a:rPr>
              <a:t>Civic understanding</a:t>
            </a:r>
          </a:p>
        </p:txBody>
      </p:sp>
      <p:sp>
        <p:nvSpPr>
          <p:cNvPr id="9" name="TextBox 9">
            <a:extLst>
              <a:ext uri="{FF2B5EF4-FFF2-40B4-BE49-F238E27FC236}">
                <a16:creationId xmlns:a16="http://schemas.microsoft.com/office/drawing/2014/main" id="{67326352-34CA-C324-5BE3-3ED4CB82F432}"/>
              </a:ext>
            </a:extLst>
          </p:cNvPr>
          <p:cNvSpPr txBox="1"/>
          <p:nvPr/>
        </p:nvSpPr>
        <p:spPr>
          <a:xfrm>
            <a:off x="334074" y="4141337"/>
            <a:ext cx="5653926" cy="2284343"/>
          </a:xfrm>
          <a:prstGeom prst="rect">
            <a:avLst/>
          </a:prstGeom>
        </p:spPr>
        <p:txBody>
          <a:bodyPr lIns="0" tIns="0" rIns="0" bIns="0" rtlCol="0" anchor="t">
            <a:spAutoFit/>
          </a:bodyPr>
          <a:lstStyle/>
          <a:p>
            <a:pPr algn="just" defTabSz="609630">
              <a:lnSpc>
                <a:spcPts val="2987"/>
              </a:lnSpc>
              <a:defRPr/>
            </a:pPr>
            <a:r>
              <a:rPr lang="en-US" sz="2133" b="1" dirty="0">
                <a:solidFill>
                  <a:srgbClr val="544013"/>
                </a:solidFill>
                <a:latin typeface="TT Chocolates Bold"/>
                <a:ea typeface="TT Chocolates Bold"/>
                <a:cs typeface="TT Chocolates Bold"/>
                <a:sym typeface="TT Chocolates Bold"/>
              </a:rPr>
              <a:t>Core Cognitive Tasks</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Analyze multiple perspectives</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Evaluate evidence credibility</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Explain causes and effects</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Analyze systems (political, economic, social)</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Construct evidence-based arguments</a:t>
            </a:r>
          </a:p>
        </p:txBody>
      </p:sp>
      <p:sp>
        <p:nvSpPr>
          <p:cNvPr id="10" name="TextBox 10">
            <a:extLst>
              <a:ext uri="{FF2B5EF4-FFF2-40B4-BE49-F238E27FC236}">
                <a16:creationId xmlns:a16="http://schemas.microsoft.com/office/drawing/2014/main" id="{8A068D41-F0DC-46C6-B6DD-791BA4510CB0}"/>
              </a:ext>
            </a:extLst>
          </p:cNvPr>
          <p:cNvSpPr txBox="1"/>
          <p:nvPr/>
        </p:nvSpPr>
        <p:spPr>
          <a:xfrm>
            <a:off x="6096000" y="3163739"/>
            <a:ext cx="5904993" cy="1514902"/>
          </a:xfrm>
          <a:prstGeom prst="rect">
            <a:avLst/>
          </a:prstGeom>
        </p:spPr>
        <p:txBody>
          <a:bodyPr lIns="0" tIns="0" rIns="0" bIns="0" rtlCol="0" anchor="t">
            <a:spAutoFit/>
          </a:bodyPr>
          <a:lstStyle/>
          <a:p>
            <a:pPr algn="just" defTabSz="609630">
              <a:lnSpc>
                <a:spcPts val="2987"/>
              </a:lnSpc>
              <a:defRPr/>
            </a:pPr>
            <a:r>
              <a:rPr lang="en-US" sz="2133" b="1" dirty="0">
                <a:solidFill>
                  <a:srgbClr val="544013"/>
                </a:solidFill>
                <a:latin typeface="TT Chocolates Bold"/>
                <a:ea typeface="TT Chocolates Bold"/>
                <a:cs typeface="TT Chocolates Bold"/>
                <a:sym typeface="TT Chocolates Bold"/>
              </a:rPr>
              <a:t>Assessment &amp; Support</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Final argument task (written or multimedia)</a:t>
            </a:r>
          </a:p>
          <a:p>
            <a:pPr marL="460610" lvl="1" indent="-230305" algn="just" defTabSz="609630">
              <a:lnSpc>
                <a:spcPts val="2987"/>
              </a:lnSpc>
              <a:buFont typeface="Arial"/>
              <a:buChar char="•"/>
              <a:defRPr/>
            </a:pPr>
            <a:r>
              <a:rPr lang="en-US" sz="2133" dirty="0">
                <a:solidFill>
                  <a:srgbClr val="544013"/>
                </a:solidFill>
                <a:latin typeface="TT Chocolates"/>
                <a:ea typeface="TT Chocolates"/>
                <a:cs typeface="TT Chocolates"/>
                <a:sym typeface="TT Chocolates"/>
              </a:rPr>
              <a:t>Scaffolds for diverse learners</a:t>
            </a:r>
          </a:p>
          <a:p>
            <a:pPr algn="just" defTabSz="609630">
              <a:lnSpc>
                <a:spcPts val="2987"/>
              </a:lnSpc>
              <a:defRPr/>
            </a:pPr>
            <a:endParaRPr lang="en-US" sz="2133" dirty="0">
              <a:solidFill>
                <a:srgbClr val="544013"/>
              </a:solidFill>
              <a:latin typeface="TT Chocolates"/>
              <a:ea typeface="TT Chocolates"/>
              <a:cs typeface="TT Chocolates"/>
              <a:sym typeface="TT Chocolates"/>
            </a:endParaRPr>
          </a:p>
        </p:txBody>
      </p:sp>
      <p:sp>
        <p:nvSpPr>
          <p:cNvPr id="11" name="Rectangle 10">
            <a:extLst>
              <a:ext uri="{FF2B5EF4-FFF2-40B4-BE49-F238E27FC236}">
                <a16:creationId xmlns:a16="http://schemas.microsoft.com/office/drawing/2014/main" id="{C6166F5A-0161-880E-43DA-48EB6E06C4BB}"/>
              </a:ext>
            </a:extLst>
          </p:cNvPr>
          <p:cNvSpPr/>
          <p:nvPr/>
        </p:nvSpPr>
        <p:spPr>
          <a:xfrm>
            <a:off x="203201" y="4038600"/>
            <a:ext cx="5784799" cy="25400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18355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a:extLst>
            <a:ext uri="{FF2B5EF4-FFF2-40B4-BE49-F238E27FC236}">
              <a16:creationId xmlns:a16="http://schemas.microsoft.com/office/drawing/2014/main" id="{2FDDEA5C-4ED2-B830-6AD7-B2772BC8F6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B2DF0B-48C7-DCE9-C44F-30ED1610D0DC}"/>
              </a:ext>
            </a:extLst>
          </p:cNvPr>
          <p:cNvSpPr/>
          <p:nvPr/>
        </p:nvSpPr>
        <p:spPr>
          <a:xfrm>
            <a:off x="10985323" y="6001635"/>
            <a:ext cx="568277" cy="677987"/>
          </a:xfrm>
          <a:custGeom>
            <a:avLst/>
            <a:gdLst/>
            <a:ahLst/>
            <a:cxnLst/>
            <a:rect l="l" t="t" r="r" b="b"/>
            <a:pathLst>
              <a:path w="852415" h="1016981">
                <a:moveTo>
                  <a:pt x="0" y="0"/>
                </a:moveTo>
                <a:lnTo>
                  <a:pt x="852415" y="0"/>
                </a:lnTo>
                <a:lnTo>
                  <a:pt x="852415" y="1016981"/>
                </a:lnTo>
                <a:lnTo>
                  <a:pt x="0" y="101698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a:extLst>
              <a:ext uri="{FF2B5EF4-FFF2-40B4-BE49-F238E27FC236}">
                <a16:creationId xmlns:a16="http://schemas.microsoft.com/office/drawing/2014/main" id="{300E51E8-9887-1FAA-EA54-3C163D99C3DF}"/>
              </a:ext>
            </a:extLst>
          </p:cNvPr>
          <p:cNvSpPr/>
          <p:nvPr/>
        </p:nvSpPr>
        <p:spPr>
          <a:xfrm>
            <a:off x="10383742" y="0"/>
            <a:ext cx="963589" cy="830438"/>
          </a:xfrm>
          <a:custGeom>
            <a:avLst/>
            <a:gdLst/>
            <a:ahLst/>
            <a:cxnLst/>
            <a:rect l="l" t="t" r="r" b="b"/>
            <a:pathLst>
              <a:path w="1445383" h="1245657">
                <a:moveTo>
                  <a:pt x="0" y="0"/>
                </a:moveTo>
                <a:lnTo>
                  <a:pt x="1445384" y="0"/>
                </a:lnTo>
                <a:lnTo>
                  <a:pt x="1445384" y="1245657"/>
                </a:lnTo>
                <a:lnTo>
                  <a:pt x="0" y="124565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a:extLst>
              <a:ext uri="{FF2B5EF4-FFF2-40B4-BE49-F238E27FC236}">
                <a16:creationId xmlns:a16="http://schemas.microsoft.com/office/drawing/2014/main" id="{2F1877A7-E904-BFCB-B4AB-AC1A8A509D98}"/>
              </a:ext>
            </a:extLst>
          </p:cNvPr>
          <p:cNvSpPr/>
          <p:nvPr/>
        </p:nvSpPr>
        <p:spPr>
          <a:xfrm rot="-1060698" flipH="1" flipV="1">
            <a:off x="505728" y="-16973"/>
            <a:ext cx="1134293" cy="977555"/>
          </a:xfrm>
          <a:custGeom>
            <a:avLst/>
            <a:gdLst/>
            <a:ahLst/>
            <a:cxnLst/>
            <a:rect l="l" t="t" r="r" b="b"/>
            <a:pathLst>
              <a:path w="1701440" h="1466332">
                <a:moveTo>
                  <a:pt x="1701440" y="1466332"/>
                </a:moveTo>
                <a:lnTo>
                  <a:pt x="0" y="1466332"/>
                </a:lnTo>
                <a:lnTo>
                  <a:pt x="0" y="0"/>
                </a:lnTo>
                <a:lnTo>
                  <a:pt x="1701440" y="0"/>
                </a:lnTo>
                <a:lnTo>
                  <a:pt x="1701440" y="1466332"/>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TextBox 5">
            <a:extLst>
              <a:ext uri="{FF2B5EF4-FFF2-40B4-BE49-F238E27FC236}">
                <a16:creationId xmlns:a16="http://schemas.microsoft.com/office/drawing/2014/main" id="{A59B5319-C9EB-4507-8FFD-DA95D637355F}"/>
              </a:ext>
            </a:extLst>
          </p:cNvPr>
          <p:cNvSpPr txBox="1"/>
          <p:nvPr/>
        </p:nvSpPr>
        <p:spPr>
          <a:xfrm>
            <a:off x="334074" y="1065276"/>
            <a:ext cx="5653926" cy="1130181"/>
          </a:xfrm>
          <a:prstGeom prst="rect">
            <a:avLst/>
          </a:prstGeom>
        </p:spPr>
        <p:txBody>
          <a:bodyPr lIns="0" tIns="0" rIns="0" bIns="0" rtlCol="0" anchor="t">
            <a:spAutoFit/>
          </a:bodyPr>
          <a:lstStyle/>
          <a:p>
            <a:pPr algn="just" defTabSz="609630">
              <a:lnSpc>
                <a:spcPts val="2987"/>
              </a:lnSpc>
            </a:pPr>
            <a:r>
              <a:rPr lang="en-US" sz="2133" b="1" dirty="0">
                <a:solidFill>
                  <a:srgbClr val="544013"/>
                </a:solidFill>
                <a:latin typeface="TT Chocolates Bold"/>
                <a:ea typeface="TT Chocolates Bold"/>
                <a:cs typeface="TT Chocolates Bold"/>
                <a:sym typeface="TT Chocolates Bold"/>
              </a:rPr>
              <a:t>Context &amp; Audience</a:t>
            </a:r>
          </a:p>
          <a:p>
            <a:pPr marL="460610" lvl="1" indent="-230305" defTabSz="609630">
              <a:lnSpc>
                <a:spcPts val="2987"/>
              </a:lnSpc>
              <a:buFont typeface="Arial"/>
              <a:buChar char="•"/>
            </a:pPr>
            <a:r>
              <a:rPr lang="en-US" sz="2133" dirty="0">
                <a:solidFill>
                  <a:srgbClr val="544013"/>
                </a:solidFill>
                <a:latin typeface="TT Chocolates"/>
                <a:ea typeface="TT Chocolates"/>
                <a:cs typeface="TT Chocolates"/>
                <a:sym typeface="TT Chocolates"/>
              </a:rPr>
              <a:t>High school Social Studies (Grade 11)</a:t>
            </a:r>
          </a:p>
          <a:p>
            <a:pPr marL="460610" lvl="1" indent="-230305" defTabSz="609630">
              <a:lnSpc>
                <a:spcPts val="2987"/>
              </a:lnSpc>
              <a:buFont typeface="Arial"/>
              <a:buChar char="•"/>
            </a:pPr>
            <a:r>
              <a:rPr lang="en-US" sz="2133" dirty="0">
                <a:solidFill>
                  <a:srgbClr val="544013"/>
                </a:solidFill>
                <a:latin typeface="TT Chocolates"/>
                <a:ea typeface="TT Chocolates"/>
                <a:cs typeface="TT Chocolates"/>
                <a:sym typeface="TT Chocolates"/>
              </a:rPr>
              <a:t>Diverse learners, including ELL students</a:t>
            </a:r>
          </a:p>
        </p:txBody>
      </p:sp>
      <p:sp>
        <p:nvSpPr>
          <p:cNvPr id="6" name="TextBox 6">
            <a:extLst>
              <a:ext uri="{FF2B5EF4-FFF2-40B4-BE49-F238E27FC236}">
                <a16:creationId xmlns:a16="http://schemas.microsoft.com/office/drawing/2014/main" id="{2E5DDBC5-FB57-BC0B-5A1F-21F9B3B4A83A}"/>
              </a:ext>
            </a:extLst>
          </p:cNvPr>
          <p:cNvSpPr txBox="1"/>
          <p:nvPr/>
        </p:nvSpPr>
        <p:spPr>
          <a:xfrm>
            <a:off x="2517393" y="212453"/>
            <a:ext cx="7443347" cy="674031"/>
          </a:xfrm>
          <a:prstGeom prst="rect">
            <a:avLst/>
          </a:prstGeom>
        </p:spPr>
        <p:txBody>
          <a:bodyPr lIns="0" tIns="0" rIns="0" bIns="0" rtlCol="0" anchor="t">
            <a:spAutoFit/>
          </a:bodyPr>
          <a:lstStyle/>
          <a:p>
            <a:pPr defTabSz="609630">
              <a:lnSpc>
                <a:spcPts val="5600"/>
              </a:lnSpc>
            </a:pPr>
            <a:r>
              <a:rPr lang="en-US" sz="4000" spc="-100">
                <a:solidFill>
                  <a:srgbClr val="544013"/>
                </a:solidFill>
                <a:latin typeface="Hussar Bold"/>
                <a:ea typeface="Hussar Bold"/>
                <a:cs typeface="Hussar Bold"/>
                <a:sym typeface="Hussar Bold"/>
              </a:rPr>
              <a:t>Our  Prompt  Iteration</a:t>
            </a:r>
          </a:p>
        </p:txBody>
      </p:sp>
      <p:sp>
        <p:nvSpPr>
          <p:cNvPr id="7" name="TextBox 7">
            <a:extLst>
              <a:ext uri="{FF2B5EF4-FFF2-40B4-BE49-F238E27FC236}">
                <a16:creationId xmlns:a16="http://schemas.microsoft.com/office/drawing/2014/main" id="{6102B80F-0978-F377-219D-C6DC9F4A07E0}"/>
              </a:ext>
            </a:extLst>
          </p:cNvPr>
          <p:cNvSpPr txBox="1"/>
          <p:nvPr/>
        </p:nvSpPr>
        <p:spPr>
          <a:xfrm>
            <a:off x="6096000" y="1065277"/>
            <a:ext cx="5904993" cy="1899623"/>
          </a:xfrm>
          <a:prstGeom prst="rect">
            <a:avLst/>
          </a:prstGeom>
        </p:spPr>
        <p:txBody>
          <a:bodyPr lIns="0" tIns="0" rIns="0" bIns="0" rtlCol="0" anchor="t">
            <a:spAutoFit/>
          </a:bodyPr>
          <a:lstStyle/>
          <a:p>
            <a:pPr algn="just" defTabSz="609630">
              <a:lnSpc>
                <a:spcPts val="2987"/>
              </a:lnSpc>
            </a:pPr>
            <a:r>
              <a:rPr lang="en-US" sz="2133" b="1" dirty="0">
                <a:solidFill>
                  <a:srgbClr val="544013"/>
                </a:solidFill>
                <a:latin typeface="TT Chocolates Bold"/>
                <a:ea typeface="TT Chocolates Bold"/>
                <a:cs typeface="TT Chocolates Bold"/>
                <a:sym typeface="TT Chocolates Bold"/>
              </a:rPr>
              <a:t>Output Structure</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Student-friendly lesson format</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Clear learning objectives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Step-by-step instructions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Guiding questions</a:t>
            </a:r>
          </a:p>
        </p:txBody>
      </p:sp>
      <p:sp>
        <p:nvSpPr>
          <p:cNvPr id="8" name="TextBox 8">
            <a:extLst>
              <a:ext uri="{FF2B5EF4-FFF2-40B4-BE49-F238E27FC236}">
                <a16:creationId xmlns:a16="http://schemas.microsoft.com/office/drawing/2014/main" id="{D66097D7-DCFD-6F5D-FBA0-55CF1391BD73}"/>
              </a:ext>
            </a:extLst>
          </p:cNvPr>
          <p:cNvSpPr txBox="1"/>
          <p:nvPr/>
        </p:nvSpPr>
        <p:spPr>
          <a:xfrm>
            <a:off x="334074" y="2417523"/>
            <a:ext cx="5653926" cy="1514902"/>
          </a:xfrm>
          <a:prstGeom prst="rect">
            <a:avLst/>
          </a:prstGeom>
        </p:spPr>
        <p:txBody>
          <a:bodyPr lIns="0" tIns="0" rIns="0" bIns="0" rtlCol="0" anchor="t">
            <a:spAutoFit/>
          </a:bodyPr>
          <a:lstStyle/>
          <a:p>
            <a:pPr algn="just" defTabSz="609630">
              <a:lnSpc>
                <a:spcPts val="2987"/>
              </a:lnSpc>
            </a:pPr>
            <a:r>
              <a:rPr lang="en-US" sz="2133" b="1" dirty="0">
                <a:solidFill>
                  <a:srgbClr val="544013"/>
                </a:solidFill>
                <a:latin typeface="TT Chocolates Bold"/>
                <a:ea typeface="TT Chocolates Bold"/>
                <a:cs typeface="TT Chocolates Bold"/>
                <a:sym typeface="TT Chocolates Bold"/>
              </a:rPr>
              <a:t>Learning Goals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Critical thinking</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Historical reasoning</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Civic understanding</a:t>
            </a:r>
          </a:p>
        </p:txBody>
      </p:sp>
      <p:sp>
        <p:nvSpPr>
          <p:cNvPr id="9" name="TextBox 9">
            <a:extLst>
              <a:ext uri="{FF2B5EF4-FFF2-40B4-BE49-F238E27FC236}">
                <a16:creationId xmlns:a16="http://schemas.microsoft.com/office/drawing/2014/main" id="{E831ABFB-C30F-9B41-1F3E-E3607D2E5D29}"/>
              </a:ext>
            </a:extLst>
          </p:cNvPr>
          <p:cNvSpPr txBox="1"/>
          <p:nvPr/>
        </p:nvSpPr>
        <p:spPr>
          <a:xfrm>
            <a:off x="334074" y="4102862"/>
            <a:ext cx="5653926" cy="2669064"/>
          </a:xfrm>
          <a:prstGeom prst="rect">
            <a:avLst/>
          </a:prstGeom>
        </p:spPr>
        <p:txBody>
          <a:bodyPr lIns="0" tIns="0" rIns="0" bIns="0" rtlCol="0" anchor="t">
            <a:spAutoFit/>
          </a:bodyPr>
          <a:lstStyle/>
          <a:p>
            <a:pPr algn="just" defTabSz="609630">
              <a:lnSpc>
                <a:spcPts val="2987"/>
              </a:lnSpc>
            </a:pPr>
            <a:r>
              <a:rPr lang="en-US" sz="2133" b="1" dirty="0">
                <a:solidFill>
                  <a:srgbClr val="544013"/>
                </a:solidFill>
                <a:latin typeface="TT Chocolates Bold"/>
                <a:ea typeface="TT Chocolates Bold"/>
                <a:cs typeface="TT Chocolates Bold"/>
                <a:sym typeface="TT Chocolates Bold"/>
              </a:rPr>
              <a:t>Core Cognitive Tasks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Recall key information about the event</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Explain causes and effects of the event</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Analyze multiple perspectives and systems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Evaluate the credibility of evidence</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Construct an evidence-based argument for a specific audience</a:t>
            </a:r>
          </a:p>
        </p:txBody>
      </p:sp>
      <p:sp>
        <p:nvSpPr>
          <p:cNvPr id="10" name="TextBox 10">
            <a:extLst>
              <a:ext uri="{FF2B5EF4-FFF2-40B4-BE49-F238E27FC236}">
                <a16:creationId xmlns:a16="http://schemas.microsoft.com/office/drawing/2014/main" id="{E061131B-4C1E-0BF8-FB4B-0F8EE37660F7}"/>
              </a:ext>
            </a:extLst>
          </p:cNvPr>
          <p:cNvSpPr txBox="1"/>
          <p:nvPr/>
        </p:nvSpPr>
        <p:spPr>
          <a:xfrm>
            <a:off x="6096000" y="3163739"/>
            <a:ext cx="5904993" cy="1514902"/>
          </a:xfrm>
          <a:prstGeom prst="rect">
            <a:avLst/>
          </a:prstGeom>
        </p:spPr>
        <p:txBody>
          <a:bodyPr lIns="0" tIns="0" rIns="0" bIns="0" rtlCol="0" anchor="t">
            <a:spAutoFit/>
          </a:bodyPr>
          <a:lstStyle/>
          <a:p>
            <a:pPr algn="just" defTabSz="609630">
              <a:lnSpc>
                <a:spcPts val="2987"/>
              </a:lnSpc>
            </a:pPr>
            <a:r>
              <a:rPr lang="en-US" sz="2133" b="1" dirty="0">
                <a:solidFill>
                  <a:srgbClr val="544013"/>
                </a:solidFill>
                <a:latin typeface="TT Chocolates Bold"/>
                <a:ea typeface="TT Chocolates Bold"/>
                <a:cs typeface="TT Chocolates Bold"/>
                <a:sym typeface="TT Chocolates Bold"/>
              </a:rPr>
              <a:t>Assessment &amp; Support</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Final argument task (written or multimedia)</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Scaffolds for diverse learners</a:t>
            </a:r>
          </a:p>
          <a:p>
            <a:pPr algn="just" defTabSz="609630">
              <a:lnSpc>
                <a:spcPts val="2987"/>
              </a:lnSpc>
            </a:pPr>
            <a:endParaRPr lang="en-US" sz="2133" dirty="0">
              <a:solidFill>
                <a:srgbClr val="544013"/>
              </a:solidFill>
              <a:latin typeface="TT Chocolates"/>
              <a:ea typeface="TT Chocolates"/>
              <a:cs typeface="TT Chocolates"/>
              <a:sym typeface="TT Chocolates"/>
            </a:endParaRPr>
          </a:p>
        </p:txBody>
      </p:sp>
      <p:sp>
        <p:nvSpPr>
          <p:cNvPr id="11" name="Rectangle 10">
            <a:extLst>
              <a:ext uri="{FF2B5EF4-FFF2-40B4-BE49-F238E27FC236}">
                <a16:creationId xmlns:a16="http://schemas.microsoft.com/office/drawing/2014/main" id="{05F41B8C-5B29-6431-0959-ADA7DDE1A798}"/>
              </a:ext>
            </a:extLst>
          </p:cNvPr>
          <p:cNvSpPr/>
          <p:nvPr/>
        </p:nvSpPr>
        <p:spPr>
          <a:xfrm>
            <a:off x="311201" y="4140200"/>
            <a:ext cx="5784799" cy="26416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328996387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3" name="Freeform 3"/>
          <p:cNvSpPr/>
          <p:nvPr/>
        </p:nvSpPr>
        <p:spPr>
          <a:xfrm>
            <a:off x="10383742" y="0"/>
            <a:ext cx="963589" cy="830438"/>
          </a:xfrm>
          <a:custGeom>
            <a:avLst/>
            <a:gdLst/>
            <a:ahLst/>
            <a:cxnLst/>
            <a:rect l="l" t="t" r="r" b="b"/>
            <a:pathLst>
              <a:path w="1445383" h="1245657">
                <a:moveTo>
                  <a:pt x="0" y="0"/>
                </a:moveTo>
                <a:lnTo>
                  <a:pt x="1445384" y="0"/>
                </a:lnTo>
                <a:lnTo>
                  <a:pt x="1445384" y="1245657"/>
                </a:lnTo>
                <a:lnTo>
                  <a:pt x="0" y="124565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60698" flipH="1" flipV="1">
            <a:off x="505728" y="-16973"/>
            <a:ext cx="1134293" cy="977555"/>
          </a:xfrm>
          <a:custGeom>
            <a:avLst/>
            <a:gdLst/>
            <a:ahLst/>
            <a:cxnLst/>
            <a:rect l="l" t="t" r="r" b="b"/>
            <a:pathLst>
              <a:path w="1701440" h="1466332">
                <a:moveTo>
                  <a:pt x="1701440" y="1466332"/>
                </a:moveTo>
                <a:lnTo>
                  <a:pt x="0" y="1466332"/>
                </a:lnTo>
                <a:lnTo>
                  <a:pt x="0" y="0"/>
                </a:lnTo>
                <a:lnTo>
                  <a:pt x="1701440" y="0"/>
                </a:lnTo>
                <a:lnTo>
                  <a:pt x="1701440" y="1466332"/>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334074" y="1065276"/>
            <a:ext cx="5653926" cy="1130181"/>
          </a:xfrm>
          <a:prstGeom prst="rect">
            <a:avLst/>
          </a:prstGeom>
        </p:spPr>
        <p:txBody>
          <a:bodyPr lIns="0" tIns="0" rIns="0" bIns="0" rtlCol="0" anchor="t">
            <a:spAutoFit/>
          </a:bodyPr>
          <a:lstStyle/>
          <a:p>
            <a:pPr algn="just" defTabSz="609630">
              <a:lnSpc>
                <a:spcPts val="2987"/>
              </a:lnSpc>
            </a:pPr>
            <a:r>
              <a:rPr lang="en-US" sz="2133" b="1" dirty="0">
                <a:solidFill>
                  <a:srgbClr val="544013"/>
                </a:solidFill>
                <a:latin typeface="TT Chocolates Bold"/>
                <a:ea typeface="TT Chocolates Bold"/>
                <a:cs typeface="TT Chocolates Bold"/>
                <a:sym typeface="TT Chocolates Bold"/>
              </a:rPr>
              <a:t>Context &amp; Audience</a:t>
            </a:r>
          </a:p>
          <a:p>
            <a:pPr marL="460610" lvl="1" indent="-230305" defTabSz="609630">
              <a:lnSpc>
                <a:spcPts val="2987"/>
              </a:lnSpc>
              <a:buFont typeface="Arial"/>
              <a:buChar char="•"/>
            </a:pPr>
            <a:r>
              <a:rPr lang="en-US" sz="2133" dirty="0">
                <a:solidFill>
                  <a:srgbClr val="544013"/>
                </a:solidFill>
                <a:latin typeface="TT Chocolates"/>
                <a:ea typeface="TT Chocolates"/>
                <a:cs typeface="TT Chocolates"/>
                <a:sym typeface="TT Chocolates"/>
              </a:rPr>
              <a:t>High school Social Studies (Grade 11)</a:t>
            </a:r>
          </a:p>
          <a:p>
            <a:pPr marL="460610" lvl="1" indent="-230305" defTabSz="609630">
              <a:lnSpc>
                <a:spcPts val="2987"/>
              </a:lnSpc>
              <a:buFont typeface="Arial"/>
              <a:buChar char="•"/>
            </a:pPr>
            <a:r>
              <a:rPr lang="en-US" sz="2133" dirty="0">
                <a:solidFill>
                  <a:srgbClr val="544013"/>
                </a:solidFill>
                <a:latin typeface="TT Chocolates"/>
                <a:ea typeface="TT Chocolates"/>
                <a:cs typeface="TT Chocolates"/>
                <a:sym typeface="TT Chocolates"/>
              </a:rPr>
              <a:t>Diverse learners, including ELL students</a:t>
            </a:r>
          </a:p>
        </p:txBody>
      </p:sp>
      <p:sp>
        <p:nvSpPr>
          <p:cNvPr id="6" name="TextBox 6"/>
          <p:cNvSpPr txBox="1"/>
          <p:nvPr/>
        </p:nvSpPr>
        <p:spPr>
          <a:xfrm>
            <a:off x="2517393" y="212453"/>
            <a:ext cx="7443347" cy="674031"/>
          </a:xfrm>
          <a:prstGeom prst="rect">
            <a:avLst/>
          </a:prstGeom>
        </p:spPr>
        <p:txBody>
          <a:bodyPr lIns="0" tIns="0" rIns="0" bIns="0" rtlCol="0" anchor="t">
            <a:spAutoFit/>
          </a:bodyPr>
          <a:lstStyle/>
          <a:p>
            <a:pPr defTabSz="609630">
              <a:lnSpc>
                <a:spcPts val="5600"/>
              </a:lnSpc>
            </a:pPr>
            <a:r>
              <a:rPr lang="en-US" sz="4000" spc="-100">
                <a:solidFill>
                  <a:srgbClr val="544013"/>
                </a:solidFill>
                <a:latin typeface="Hussar Bold"/>
                <a:ea typeface="Hussar Bold"/>
                <a:cs typeface="Hussar Bold"/>
                <a:sym typeface="Hussar Bold"/>
              </a:rPr>
              <a:t>Our  Prompt  Iteration</a:t>
            </a:r>
          </a:p>
        </p:txBody>
      </p:sp>
      <p:sp>
        <p:nvSpPr>
          <p:cNvPr id="7" name="TextBox 7"/>
          <p:cNvSpPr txBox="1"/>
          <p:nvPr/>
        </p:nvSpPr>
        <p:spPr>
          <a:xfrm>
            <a:off x="6096000" y="1065277"/>
            <a:ext cx="5904993" cy="1899623"/>
          </a:xfrm>
          <a:prstGeom prst="rect">
            <a:avLst/>
          </a:prstGeom>
        </p:spPr>
        <p:txBody>
          <a:bodyPr lIns="0" tIns="0" rIns="0" bIns="0" rtlCol="0" anchor="t">
            <a:spAutoFit/>
          </a:bodyPr>
          <a:lstStyle/>
          <a:p>
            <a:pPr algn="just" defTabSz="609630">
              <a:lnSpc>
                <a:spcPts val="2987"/>
              </a:lnSpc>
            </a:pPr>
            <a:r>
              <a:rPr lang="en-US" sz="2133" b="1" dirty="0">
                <a:solidFill>
                  <a:srgbClr val="544013"/>
                </a:solidFill>
                <a:latin typeface="TT Chocolates Bold"/>
                <a:ea typeface="TT Chocolates Bold"/>
                <a:cs typeface="TT Chocolates Bold"/>
                <a:sym typeface="TT Chocolates Bold"/>
              </a:rPr>
              <a:t>Output Structure</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Student-friendly lesson format</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Clear learning objectives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Step-by-step instructions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Guiding questions</a:t>
            </a:r>
          </a:p>
        </p:txBody>
      </p:sp>
      <p:sp>
        <p:nvSpPr>
          <p:cNvPr id="8" name="TextBox 8"/>
          <p:cNvSpPr txBox="1"/>
          <p:nvPr/>
        </p:nvSpPr>
        <p:spPr>
          <a:xfrm>
            <a:off x="334074" y="2417523"/>
            <a:ext cx="5653926" cy="1514902"/>
          </a:xfrm>
          <a:prstGeom prst="rect">
            <a:avLst/>
          </a:prstGeom>
        </p:spPr>
        <p:txBody>
          <a:bodyPr lIns="0" tIns="0" rIns="0" bIns="0" rtlCol="0" anchor="t">
            <a:spAutoFit/>
          </a:bodyPr>
          <a:lstStyle/>
          <a:p>
            <a:pPr algn="just" defTabSz="609630">
              <a:lnSpc>
                <a:spcPts val="2987"/>
              </a:lnSpc>
            </a:pPr>
            <a:r>
              <a:rPr lang="en-US" sz="2133" b="1" dirty="0">
                <a:solidFill>
                  <a:srgbClr val="544013"/>
                </a:solidFill>
                <a:latin typeface="TT Chocolates Bold"/>
                <a:ea typeface="TT Chocolates Bold"/>
                <a:cs typeface="TT Chocolates Bold"/>
                <a:sym typeface="TT Chocolates Bold"/>
              </a:rPr>
              <a:t>Learning Goals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Critical thinking</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Historical reasoning</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Civic understanding</a:t>
            </a:r>
          </a:p>
        </p:txBody>
      </p:sp>
      <p:sp>
        <p:nvSpPr>
          <p:cNvPr id="9" name="TextBox 9"/>
          <p:cNvSpPr txBox="1"/>
          <p:nvPr/>
        </p:nvSpPr>
        <p:spPr>
          <a:xfrm>
            <a:off x="334074" y="4102862"/>
            <a:ext cx="5653926" cy="2669064"/>
          </a:xfrm>
          <a:prstGeom prst="rect">
            <a:avLst/>
          </a:prstGeom>
        </p:spPr>
        <p:txBody>
          <a:bodyPr lIns="0" tIns="0" rIns="0" bIns="0" rtlCol="0" anchor="t">
            <a:spAutoFit/>
          </a:bodyPr>
          <a:lstStyle/>
          <a:p>
            <a:pPr algn="just" defTabSz="609630">
              <a:lnSpc>
                <a:spcPts val="2987"/>
              </a:lnSpc>
            </a:pPr>
            <a:r>
              <a:rPr lang="en-US" sz="2133" b="1" dirty="0">
                <a:solidFill>
                  <a:srgbClr val="544013"/>
                </a:solidFill>
                <a:latin typeface="TT Chocolates Bold"/>
                <a:ea typeface="TT Chocolates Bold"/>
                <a:cs typeface="TT Chocolates Bold"/>
                <a:sym typeface="TT Chocolates Bold"/>
              </a:rPr>
              <a:t>Core Cognitive Tasks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Recall key information about the event</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Explain causes and effects of the event</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Analyze multiple perspectives and systems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Evaluate the credibility of evidence</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Construct an evidence-based argument for a specific audience</a:t>
            </a:r>
          </a:p>
        </p:txBody>
      </p:sp>
      <p:sp>
        <p:nvSpPr>
          <p:cNvPr id="10" name="TextBox 10"/>
          <p:cNvSpPr txBox="1"/>
          <p:nvPr/>
        </p:nvSpPr>
        <p:spPr>
          <a:xfrm>
            <a:off x="6204002" y="3089463"/>
            <a:ext cx="5653925" cy="3438505"/>
          </a:xfrm>
          <a:prstGeom prst="rect">
            <a:avLst/>
          </a:prstGeom>
        </p:spPr>
        <p:txBody>
          <a:bodyPr wrap="square" lIns="0" tIns="0" rIns="0" bIns="0" rtlCol="0" anchor="t">
            <a:spAutoFit/>
          </a:bodyPr>
          <a:lstStyle/>
          <a:p>
            <a:pPr algn="just" defTabSz="609630">
              <a:lnSpc>
                <a:spcPts val="2987"/>
              </a:lnSpc>
            </a:pPr>
            <a:r>
              <a:rPr lang="en-US" sz="2133" b="1" dirty="0">
                <a:solidFill>
                  <a:srgbClr val="544013"/>
                </a:solidFill>
                <a:latin typeface="TT Chocolates Bold"/>
                <a:ea typeface="TT Chocolates Bold"/>
                <a:cs typeface="TT Chocolates Bold"/>
                <a:sym typeface="TT Chocolates Bold"/>
              </a:rPr>
              <a:t>Assessment &amp; Support</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Explicitly require measurable action verbs in all learning objectives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Require a clear progression across Bloom’s Taxonomy in the sequence of objectives</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Specify that each objective must include a distinct skill or knowledge outcome</a:t>
            </a:r>
          </a:p>
          <a:p>
            <a:pPr marL="460610" lvl="1" indent="-230305" algn="just" defTabSz="609630">
              <a:lnSpc>
                <a:spcPts val="2987"/>
              </a:lnSpc>
              <a:buFont typeface="Arial"/>
              <a:buChar char="•"/>
            </a:pPr>
            <a:r>
              <a:rPr lang="en-US" sz="2133" dirty="0">
                <a:solidFill>
                  <a:srgbClr val="544013"/>
                </a:solidFill>
                <a:latin typeface="TT Chocolates"/>
                <a:ea typeface="TT Chocolates"/>
                <a:cs typeface="TT Chocolates"/>
                <a:sym typeface="TT Chocolates"/>
              </a:rPr>
              <a:t>Ensure direct alignment between objectives and the final task</a:t>
            </a:r>
          </a:p>
        </p:txBody>
      </p:sp>
      <p:sp>
        <p:nvSpPr>
          <p:cNvPr id="13" name="Rectangle 12">
            <a:extLst>
              <a:ext uri="{FF2B5EF4-FFF2-40B4-BE49-F238E27FC236}">
                <a16:creationId xmlns:a16="http://schemas.microsoft.com/office/drawing/2014/main" id="{F6254BC3-252D-15A7-EF07-91675CBC2564}"/>
              </a:ext>
            </a:extLst>
          </p:cNvPr>
          <p:cNvSpPr/>
          <p:nvPr/>
        </p:nvSpPr>
        <p:spPr>
          <a:xfrm>
            <a:off x="6073128" y="3089463"/>
            <a:ext cx="5927865" cy="344838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Freeform 2"/>
          <p:cNvSpPr/>
          <p:nvPr/>
        </p:nvSpPr>
        <p:spPr>
          <a:xfrm>
            <a:off x="149428" y="116612"/>
            <a:ext cx="3536334" cy="615901"/>
          </a:xfrm>
          <a:custGeom>
            <a:avLst/>
            <a:gdLst/>
            <a:ahLst/>
            <a:cxnLst/>
            <a:rect l="l" t="t" r="r" b="b"/>
            <a:pathLst>
              <a:path w="5304501" h="923852">
                <a:moveTo>
                  <a:pt x="0" y="0"/>
                </a:moveTo>
                <a:lnTo>
                  <a:pt x="5304500" y="0"/>
                </a:lnTo>
                <a:lnTo>
                  <a:pt x="5304500" y="923852"/>
                </a:lnTo>
                <a:lnTo>
                  <a:pt x="0" y="92385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149428" y="1795102"/>
            <a:ext cx="11703425" cy="962443"/>
          </a:xfrm>
          <a:prstGeom prst="rect">
            <a:avLst/>
          </a:prstGeom>
        </p:spPr>
        <p:txBody>
          <a:bodyPr lIns="0" tIns="0" rIns="0" bIns="0" rtlCol="0" anchor="t">
            <a:spAutoFit/>
          </a:bodyPr>
          <a:lstStyle/>
          <a:p>
            <a:pPr algn="ctr" defTabSz="609630">
              <a:lnSpc>
                <a:spcPts val="7982"/>
              </a:lnSpc>
            </a:pPr>
            <a:r>
              <a:rPr lang="en-US" sz="5701" spc="-142">
                <a:solidFill>
                  <a:srgbClr val="C85A14"/>
                </a:solidFill>
                <a:latin typeface="Hussar Bold"/>
                <a:ea typeface="Hussar Bold"/>
                <a:cs typeface="Hussar Bold"/>
                <a:sym typeface="Hussar Bold"/>
              </a:rPr>
              <a:t>Social  Studies</a:t>
            </a:r>
          </a:p>
        </p:txBody>
      </p:sp>
      <p:sp>
        <p:nvSpPr>
          <p:cNvPr id="4" name="TextBox 4"/>
          <p:cNvSpPr txBox="1"/>
          <p:nvPr/>
        </p:nvSpPr>
        <p:spPr>
          <a:xfrm>
            <a:off x="440135" y="4369680"/>
            <a:ext cx="6208671" cy="2344103"/>
          </a:xfrm>
          <a:prstGeom prst="rect">
            <a:avLst/>
          </a:prstGeom>
        </p:spPr>
        <p:txBody>
          <a:bodyPr lIns="0" tIns="0" rIns="0" bIns="0" rtlCol="0" anchor="t">
            <a:spAutoFit/>
          </a:bodyPr>
          <a:lstStyle/>
          <a:p>
            <a:pPr defTabSz="609630">
              <a:lnSpc>
                <a:spcPts val="3733"/>
              </a:lnSpc>
            </a:pPr>
            <a:r>
              <a:rPr lang="en-US" sz="2666" b="1">
                <a:solidFill>
                  <a:srgbClr val="544013"/>
                </a:solidFill>
                <a:latin typeface="TT Chocolates Bold"/>
                <a:ea typeface="TT Chocolates Bold"/>
                <a:cs typeface="TT Chocolates Bold"/>
                <a:sym typeface="TT Chocolates Bold"/>
              </a:rPr>
              <a:t>Presented By:</a:t>
            </a:r>
          </a:p>
          <a:p>
            <a:pPr defTabSz="609630">
              <a:lnSpc>
                <a:spcPts val="3733"/>
              </a:lnSpc>
            </a:pPr>
            <a:r>
              <a:rPr lang="en-US" sz="2666">
                <a:solidFill>
                  <a:srgbClr val="544013"/>
                </a:solidFill>
                <a:latin typeface="TT Chocolates"/>
                <a:ea typeface="TT Chocolates"/>
                <a:cs typeface="TT Chocolates"/>
                <a:sym typeface="TT Chocolates"/>
              </a:rPr>
              <a:t>Milena Páez</a:t>
            </a:r>
          </a:p>
          <a:p>
            <a:pPr defTabSz="609630">
              <a:lnSpc>
                <a:spcPts val="3733"/>
              </a:lnSpc>
            </a:pPr>
            <a:r>
              <a:rPr lang="en-US" sz="2666">
                <a:solidFill>
                  <a:srgbClr val="544013"/>
                </a:solidFill>
                <a:latin typeface="TT Chocolates"/>
                <a:ea typeface="TT Chocolates"/>
                <a:cs typeface="TT Chocolates"/>
                <a:sym typeface="TT Chocolates"/>
              </a:rPr>
              <a:t>Nashrah Alam</a:t>
            </a:r>
          </a:p>
          <a:p>
            <a:pPr defTabSz="609630">
              <a:lnSpc>
                <a:spcPts val="3733"/>
              </a:lnSpc>
            </a:pPr>
            <a:r>
              <a:rPr lang="en-US" sz="2666">
                <a:solidFill>
                  <a:srgbClr val="544013"/>
                </a:solidFill>
                <a:latin typeface="TT Chocolates"/>
                <a:ea typeface="TT Chocolates"/>
                <a:cs typeface="TT Chocolates"/>
                <a:sym typeface="TT Chocolates"/>
              </a:rPr>
              <a:t>Erica Shao</a:t>
            </a:r>
          </a:p>
          <a:p>
            <a:pPr defTabSz="609630">
              <a:lnSpc>
                <a:spcPts val="3733"/>
              </a:lnSpc>
            </a:pPr>
            <a:r>
              <a:rPr lang="en-US" sz="2666">
                <a:solidFill>
                  <a:srgbClr val="544013"/>
                </a:solidFill>
                <a:latin typeface="TT Chocolates"/>
                <a:ea typeface="TT Chocolates"/>
                <a:cs typeface="TT Chocolates"/>
                <a:sym typeface="TT Chocolates"/>
              </a:rPr>
              <a:t>Lauren Jones</a:t>
            </a:r>
          </a:p>
        </p:txBody>
      </p:sp>
      <p:sp>
        <p:nvSpPr>
          <p:cNvPr id="5" name="TextBox 5"/>
          <p:cNvSpPr txBox="1"/>
          <p:nvPr/>
        </p:nvSpPr>
        <p:spPr>
          <a:xfrm>
            <a:off x="4086068" y="72162"/>
            <a:ext cx="4491205" cy="720775"/>
          </a:xfrm>
          <a:prstGeom prst="rect">
            <a:avLst/>
          </a:prstGeom>
        </p:spPr>
        <p:txBody>
          <a:bodyPr lIns="0" tIns="0" rIns="0" bIns="0" rtlCol="0" anchor="t">
            <a:spAutoFit/>
          </a:bodyPr>
          <a:lstStyle/>
          <a:p>
            <a:pPr defTabSz="609630">
              <a:lnSpc>
                <a:spcPts val="2893"/>
              </a:lnSpc>
            </a:pPr>
            <a:r>
              <a:rPr lang="en-US" sz="2067" b="1">
                <a:solidFill>
                  <a:srgbClr val="469CD4"/>
                </a:solidFill>
                <a:latin typeface="TT Chocolates Bold"/>
                <a:ea typeface="TT Chocolates Bold"/>
                <a:cs typeface="TT Chocolates Bold"/>
                <a:sym typeface="TT Chocolates Bold"/>
              </a:rPr>
              <a:t>EDUC789 - Seminar II</a:t>
            </a:r>
          </a:p>
          <a:p>
            <a:pPr defTabSz="609630">
              <a:lnSpc>
                <a:spcPts val="2893"/>
              </a:lnSpc>
            </a:pPr>
            <a:r>
              <a:rPr lang="en-US" sz="2067" b="1">
                <a:solidFill>
                  <a:srgbClr val="469CD4"/>
                </a:solidFill>
                <a:latin typeface="TT Chocolates Bold"/>
                <a:ea typeface="TT Chocolates Bold"/>
                <a:cs typeface="TT Chocolates Bold"/>
                <a:sym typeface="TT Chocolates Bold"/>
              </a:rPr>
              <a:t>Spring 2026 - Dr. Todd Cherner</a:t>
            </a:r>
          </a:p>
        </p:txBody>
      </p:sp>
      <p:sp>
        <p:nvSpPr>
          <p:cNvPr id="6" name="Freeform 6"/>
          <p:cNvSpPr/>
          <p:nvPr/>
        </p:nvSpPr>
        <p:spPr>
          <a:xfrm>
            <a:off x="8076418" y="3910113"/>
            <a:ext cx="4233258" cy="2947887"/>
          </a:xfrm>
          <a:custGeom>
            <a:avLst/>
            <a:gdLst/>
            <a:ahLst/>
            <a:cxnLst/>
            <a:rect l="l" t="t" r="r" b="b"/>
            <a:pathLst>
              <a:path w="6349887" h="4421831">
                <a:moveTo>
                  <a:pt x="0" y="0"/>
                </a:moveTo>
                <a:lnTo>
                  <a:pt x="6349887" y="0"/>
                </a:lnTo>
                <a:lnTo>
                  <a:pt x="6349887" y="4421831"/>
                </a:lnTo>
                <a:lnTo>
                  <a:pt x="0" y="442183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3031636" y="2824093"/>
            <a:ext cx="5939008" cy="674031"/>
          </a:xfrm>
          <a:prstGeom prst="rect">
            <a:avLst/>
          </a:prstGeom>
        </p:spPr>
        <p:txBody>
          <a:bodyPr lIns="0" tIns="0" rIns="0" bIns="0" rtlCol="0" anchor="t">
            <a:spAutoFit/>
          </a:bodyPr>
          <a:lstStyle/>
          <a:p>
            <a:pPr algn="ctr" defTabSz="609630">
              <a:lnSpc>
                <a:spcPts val="5600"/>
              </a:lnSpc>
            </a:pPr>
            <a:r>
              <a:rPr lang="en-US" sz="4000" spc="-80">
                <a:solidFill>
                  <a:srgbClr val="C85A14"/>
                </a:solidFill>
                <a:latin typeface="Hussar Bold"/>
                <a:ea typeface="Hussar Bold"/>
                <a:cs typeface="Hussar Bold"/>
                <a:sym typeface="Hussar Bold"/>
              </a:rPr>
              <a:t>Thank You!</a:t>
            </a:r>
          </a:p>
        </p:txBody>
      </p:sp>
      <p:sp>
        <p:nvSpPr>
          <p:cNvPr id="8" name="TextBox 8"/>
          <p:cNvSpPr txBox="1"/>
          <p:nvPr/>
        </p:nvSpPr>
        <p:spPr>
          <a:xfrm>
            <a:off x="3296040" y="3743890"/>
            <a:ext cx="5410200" cy="664477"/>
          </a:xfrm>
          <a:prstGeom prst="rect">
            <a:avLst/>
          </a:prstGeom>
        </p:spPr>
        <p:txBody>
          <a:bodyPr lIns="0" tIns="0" rIns="0" bIns="0" rtlCol="0" anchor="t">
            <a:spAutoFit/>
          </a:bodyPr>
          <a:lstStyle/>
          <a:p>
            <a:pPr algn="ctr" defTabSz="609630">
              <a:lnSpc>
                <a:spcPts val="5138"/>
              </a:lnSpc>
            </a:pPr>
            <a:r>
              <a:rPr lang="en-US" sz="5138" spc="-128">
                <a:solidFill>
                  <a:srgbClr val="C85A14"/>
                </a:solidFill>
                <a:latin typeface="TT Chocolates"/>
                <a:ea typeface="TT Chocolates"/>
                <a:cs typeface="TT Chocolates"/>
                <a:sym typeface="TT Chocolates"/>
              </a:rPr>
              <a:t>Q&amp;A</a:t>
            </a:r>
          </a:p>
        </p:txBody>
      </p:sp>
      <p:sp>
        <p:nvSpPr>
          <p:cNvPr id="9" name="TextBox 9"/>
          <p:cNvSpPr txBox="1"/>
          <p:nvPr/>
        </p:nvSpPr>
        <p:spPr>
          <a:xfrm>
            <a:off x="4992507" y="1278467"/>
            <a:ext cx="2017266" cy="481991"/>
          </a:xfrm>
          <a:prstGeom prst="rect">
            <a:avLst/>
          </a:prstGeom>
        </p:spPr>
        <p:txBody>
          <a:bodyPr lIns="0" tIns="0" rIns="0" bIns="0" rtlCol="0" anchor="t">
            <a:spAutoFit/>
          </a:bodyPr>
          <a:lstStyle/>
          <a:p>
            <a:pPr algn="ctr" defTabSz="609630">
              <a:lnSpc>
                <a:spcPts val="4022"/>
              </a:lnSpc>
              <a:spcBef>
                <a:spcPct val="0"/>
              </a:spcBef>
            </a:pPr>
            <a:r>
              <a:rPr lang="en-US" sz="2872" b="1">
                <a:solidFill>
                  <a:srgbClr val="544013"/>
                </a:solidFill>
                <a:latin typeface="TT Chocolates Bold"/>
                <a:ea typeface="TT Chocolates Bold"/>
                <a:cs typeface="TT Chocolates Bold"/>
                <a:sym typeface="TT Chocolates Bold"/>
              </a:rPr>
              <a:t>MCF Project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grpSp>
        <p:nvGrpSpPr>
          <p:cNvPr id="2" name="Group 2"/>
          <p:cNvGrpSpPr/>
          <p:nvPr/>
        </p:nvGrpSpPr>
        <p:grpSpPr>
          <a:xfrm>
            <a:off x="7268917" y="1336093"/>
            <a:ext cx="2131511" cy="1903315"/>
            <a:chOff x="149860" y="501650"/>
            <a:chExt cx="12882880" cy="11503660"/>
          </a:xfrm>
        </p:grpSpPr>
        <p:sp>
          <p:nvSpPr>
            <p:cNvPr id="3" name="Freeform 3"/>
            <p:cNvSpPr/>
            <p:nvPr/>
          </p:nvSpPr>
          <p:spPr>
            <a:xfrm>
              <a:off x="58739" y="143053"/>
              <a:ext cx="12316278" cy="11101274"/>
            </a:xfrm>
            <a:custGeom>
              <a:avLst/>
              <a:gdLst/>
              <a:ahLst/>
              <a:cxnLst/>
              <a:rect l="l" t="t" r="r" b="b"/>
              <a:pathLst>
                <a:path w="12316278" h="11101274">
                  <a:moveTo>
                    <a:pt x="11278551" y="2140407"/>
                  </a:moveTo>
                  <a:cubicBezTo>
                    <a:pt x="10477181" y="1179017"/>
                    <a:pt x="9298621" y="587197"/>
                    <a:pt x="8080691" y="297637"/>
                  </a:cubicBezTo>
                  <a:cubicBezTo>
                    <a:pt x="6862761" y="8077"/>
                    <a:pt x="5587681" y="-143053"/>
                    <a:pt x="4392611" y="187147"/>
                  </a:cubicBezTo>
                  <a:lnTo>
                    <a:pt x="4393881" y="187147"/>
                  </a:lnTo>
                  <a:cubicBezTo>
                    <a:pt x="2302191" y="606247"/>
                    <a:pt x="543241" y="2215337"/>
                    <a:pt x="121601" y="4263847"/>
                  </a:cubicBezTo>
                  <a:cubicBezTo>
                    <a:pt x="-58739" y="5141417"/>
                    <a:pt x="-25719" y="6054547"/>
                    <a:pt x="136841" y="6934657"/>
                  </a:cubicBezTo>
                  <a:cubicBezTo>
                    <a:pt x="320991" y="7934147"/>
                    <a:pt x="688021" y="8934907"/>
                    <a:pt x="1397951" y="9662617"/>
                  </a:cubicBezTo>
                  <a:cubicBezTo>
                    <a:pt x="2181541" y="10467797"/>
                    <a:pt x="3304221" y="10861497"/>
                    <a:pt x="4416741" y="11020247"/>
                  </a:cubicBezTo>
                  <a:cubicBezTo>
                    <a:pt x="6808151" y="11360607"/>
                    <a:pt x="9421811" y="10630357"/>
                    <a:pt x="10996611" y="8797747"/>
                  </a:cubicBezTo>
                  <a:cubicBezTo>
                    <a:pt x="12571410" y="6965137"/>
                    <a:pt x="12824141" y="3995877"/>
                    <a:pt x="11278551" y="2140407"/>
                  </a:cubicBezTo>
                  <a:close/>
                </a:path>
              </a:pathLst>
            </a:custGeom>
            <a:blipFill>
              <a:blip r:embed="rId3"/>
              <a:stretch>
                <a:fillRect t="-4171" b="-39279"/>
              </a:stretch>
            </a:blipFill>
          </p:spPr>
          <p:txBody>
            <a:bodyPr/>
            <a:lstStyle/>
            <a:p>
              <a:pPr defTabSz="609630"/>
              <a:endParaRPr lang="en-US" sz="1200">
                <a:solidFill>
                  <a:prstClr val="black"/>
                </a:solidFill>
                <a:latin typeface="Calibri"/>
              </a:endParaRPr>
            </a:p>
          </p:txBody>
        </p:sp>
      </p:grpSp>
      <p:sp>
        <p:nvSpPr>
          <p:cNvPr id="4" name="Freeform 4"/>
          <p:cNvSpPr/>
          <p:nvPr/>
        </p:nvSpPr>
        <p:spPr>
          <a:xfrm rot="2154536">
            <a:off x="909883" y="397163"/>
            <a:ext cx="795868" cy="672871"/>
          </a:xfrm>
          <a:custGeom>
            <a:avLst/>
            <a:gdLst/>
            <a:ahLst/>
            <a:cxnLst/>
            <a:rect l="l" t="t" r="r" b="b"/>
            <a:pathLst>
              <a:path w="1193802" h="1009306">
                <a:moveTo>
                  <a:pt x="0" y="0"/>
                </a:moveTo>
                <a:lnTo>
                  <a:pt x="1193802" y="0"/>
                </a:lnTo>
                <a:lnTo>
                  <a:pt x="1193802" y="1009305"/>
                </a:lnTo>
                <a:lnTo>
                  <a:pt x="0" y="100930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284390">
            <a:off x="10511557" y="340735"/>
            <a:ext cx="779238" cy="846102"/>
          </a:xfrm>
          <a:custGeom>
            <a:avLst/>
            <a:gdLst/>
            <a:ahLst/>
            <a:cxnLst/>
            <a:rect l="l" t="t" r="r" b="b"/>
            <a:pathLst>
              <a:path w="1168857" h="1269153">
                <a:moveTo>
                  <a:pt x="0" y="0"/>
                </a:moveTo>
                <a:lnTo>
                  <a:pt x="1168857" y="0"/>
                </a:lnTo>
                <a:lnTo>
                  <a:pt x="1168857" y="1269153"/>
                </a:lnTo>
                <a:lnTo>
                  <a:pt x="0" y="126915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2814806" y="1239483"/>
            <a:ext cx="2131511" cy="1903315"/>
            <a:chOff x="149860" y="501650"/>
            <a:chExt cx="12882880" cy="11503660"/>
          </a:xfrm>
        </p:grpSpPr>
        <p:sp>
          <p:nvSpPr>
            <p:cNvPr id="7" name="Freeform 7"/>
            <p:cNvSpPr/>
            <p:nvPr/>
          </p:nvSpPr>
          <p:spPr>
            <a:xfrm>
              <a:off x="58739" y="143053"/>
              <a:ext cx="12316278" cy="11101274"/>
            </a:xfrm>
            <a:custGeom>
              <a:avLst/>
              <a:gdLst/>
              <a:ahLst/>
              <a:cxnLst/>
              <a:rect l="l" t="t" r="r" b="b"/>
              <a:pathLst>
                <a:path w="12316278" h="11101274">
                  <a:moveTo>
                    <a:pt x="11278551" y="2140407"/>
                  </a:moveTo>
                  <a:cubicBezTo>
                    <a:pt x="10477181" y="1179017"/>
                    <a:pt x="9298621" y="587197"/>
                    <a:pt x="8080691" y="297637"/>
                  </a:cubicBezTo>
                  <a:cubicBezTo>
                    <a:pt x="6862761" y="8077"/>
                    <a:pt x="5587681" y="-143053"/>
                    <a:pt x="4392611" y="187147"/>
                  </a:cubicBezTo>
                  <a:lnTo>
                    <a:pt x="4393881" y="187147"/>
                  </a:lnTo>
                  <a:cubicBezTo>
                    <a:pt x="2302191" y="606247"/>
                    <a:pt x="543241" y="2215337"/>
                    <a:pt x="121601" y="4263847"/>
                  </a:cubicBezTo>
                  <a:cubicBezTo>
                    <a:pt x="-58739" y="5141417"/>
                    <a:pt x="-25719" y="6054547"/>
                    <a:pt x="136841" y="6934657"/>
                  </a:cubicBezTo>
                  <a:cubicBezTo>
                    <a:pt x="320991" y="7934147"/>
                    <a:pt x="688021" y="8934907"/>
                    <a:pt x="1397951" y="9662617"/>
                  </a:cubicBezTo>
                  <a:cubicBezTo>
                    <a:pt x="2181541" y="10467797"/>
                    <a:pt x="3304221" y="10861497"/>
                    <a:pt x="4416741" y="11020247"/>
                  </a:cubicBezTo>
                  <a:cubicBezTo>
                    <a:pt x="6808151" y="11360607"/>
                    <a:pt x="9421811" y="10630357"/>
                    <a:pt x="10996611" y="8797747"/>
                  </a:cubicBezTo>
                  <a:cubicBezTo>
                    <a:pt x="12571410" y="6965137"/>
                    <a:pt x="12824141" y="3995877"/>
                    <a:pt x="11278551" y="2140407"/>
                  </a:cubicBezTo>
                  <a:close/>
                </a:path>
              </a:pathLst>
            </a:custGeom>
            <a:blipFill>
              <a:blip r:embed="rId6"/>
              <a:stretch>
                <a:fillRect t="-50032" b="-50032"/>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a:off x="2814806" y="4093413"/>
            <a:ext cx="2131511" cy="1903315"/>
            <a:chOff x="149860" y="501650"/>
            <a:chExt cx="12882880" cy="11503660"/>
          </a:xfrm>
        </p:grpSpPr>
        <p:sp>
          <p:nvSpPr>
            <p:cNvPr id="9" name="Freeform 9"/>
            <p:cNvSpPr/>
            <p:nvPr/>
          </p:nvSpPr>
          <p:spPr>
            <a:xfrm>
              <a:off x="58739" y="143053"/>
              <a:ext cx="12316278" cy="11101274"/>
            </a:xfrm>
            <a:custGeom>
              <a:avLst/>
              <a:gdLst/>
              <a:ahLst/>
              <a:cxnLst/>
              <a:rect l="l" t="t" r="r" b="b"/>
              <a:pathLst>
                <a:path w="12316278" h="11101274">
                  <a:moveTo>
                    <a:pt x="11278551" y="2140407"/>
                  </a:moveTo>
                  <a:cubicBezTo>
                    <a:pt x="10477181" y="1179017"/>
                    <a:pt x="9298621" y="587197"/>
                    <a:pt x="8080691" y="297637"/>
                  </a:cubicBezTo>
                  <a:cubicBezTo>
                    <a:pt x="6862761" y="8077"/>
                    <a:pt x="5587681" y="-143053"/>
                    <a:pt x="4392611" y="187147"/>
                  </a:cubicBezTo>
                  <a:lnTo>
                    <a:pt x="4393881" y="187147"/>
                  </a:lnTo>
                  <a:cubicBezTo>
                    <a:pt x="2302191" y="606247"/>
                    <a:pt x="543241" y="2215337"/>
                    <a:pt x="121601" y="4263847"/>
                  </a:cubicBezTo>
                  <a:cubicBezTo>
                    <a:pt x="-58739" y="5141417"/>
                    <a:pt x="-25719" y="6054547"/>
                    <a:pt x="136841" y="6934657"/>
                  </a:cubicBezTo>
                  <a:cubicBezTo>
                    <a:pt x="320991" y="7934147"/>
                    <a:pt x="688021" y="8934907"/>
                    <a:pt x="1397951" y="9662617"/>
                  </a:cubicBezTo>
                  <a:cubicBezTo>
                    <a:pt x="2181541" y="10467797"/>
                    <a:pt x="3304221" y="10861497"/>
                    <a:pt x="4416741" y="11020247"/>
                  </a:cubicBezTo>
                  <a:cubicBezTo>
                    <a:pt x="6808151" y="11360607"/>
                    <a:pt x="9421811" y="10630357"/>
                    <a:pt x="10996611" y="8797747"/>
                  </a:cubicBezTo>
                  <a:cubicBezTo>
                    <a:pt x="12571410" y="6965137"/>
                    <a:pt x="12824141" y="3995877"/>
                    <a:pt x="11278551" y="2140407"/>
                  </a:cubicBezTo>
                  <a:close/>
                </a:path>
              </a:pathLst>
            </a:custGeom>
            <a:blipFill>
              <a:blip r:embed="rId7"/>
              <a:stretch>
                <a:fillRect t="-23963" b="-23963"/>
              </a:stretch>
            </a:blipFill>
          </p:spPr>
          <p:txBody>
            <a:bodyPr/>
            <a:lstStyle/>
            <a:p>
              <a:pPr defTabSz="609630"/>
              <a:endParaRPr lang="en-US" sz="1200">
                <a:solidFill>
                  <a:prstClr val="black"/>
                </a:solidFill>
                <a:latin typeface="Calibri"/>
              </a:endParaRPr>
            </a:p>
          </p:txBody>
        </p:sp>
      </p:grpSp>
      <p:grpSp>
        <p:nvGrpSpPr>
          <p:cNvPr id="10" name="Group 10"/>
          <p:cNvGrpSpPr/>
          <p:nvPr/>
        </p:nvGrpSpPr>
        <p:grpSpPr>
          <a:xfrm>
            <a:off x="7268917" y="4093413"/>
            <a:ext cx="2131511" cy="1903315"/>
            <a:chOff x="149860" y="501650"/>
            <a:chExt cx="12882880" cy="11503660"/>
          </a:xfrm>
        </p:grpSpPr>
        <p:sp>
          <p:nvSpPr>
            <p:cNvPr id="11" name="Freeform 11"/>
            <p:cNvSpPr/>
            <p:nvPr/>
          </p:nvSpPr>
          <p:spPr>
            <a:xfrm>
              <a:off x="58739" y="143053"/>
              <a:ext cx="12316278" cy="11101274"/>
            </a:xfrm>
            <a:custGeom>
              <a:avLst/>
              <a:gdLst/>
              <a:ahLst/>
              <a:cxnLst/>
              <a:rect l="l" t="t" r="r" b="b"/>
              <a:pathLst>
                <a:path w="12316278" h="11101274">
                  <a:moveTo>
                    <a:pt x="11278551" y="2140407"/>
                  </a:moveTo>
                  <a:cubicBezTo>
                    <a:pt x="10477181" y="1179017"/>
                    <a:pt x="9298621" y="587197"/>
                    <a:pt x="8080691" y="297637"/>
                  </a:cubicBezTo>
                  <a:cubicBezTo>
                    <a:pt x="6862761" y="8077"/>
                    <a:pt x="5587681" y="-143053"/>
                    <a:pt x="4392611" y="187147"/>
                  </a:cubicBezTo>
                  <a:lnTo>
                    <a:pt x="4393881" y="187147"/>
                  </a:lnTo>
                  <a:cubicBezTo>
                    <a:pt x="2302191" y="606247"/>
                    <a:pt x="543241" y="2215337"/>
                    <a:pt x="121601" y="4263847"/>
                  </a:cubicBezTo>
                  <a:cubicBezTo>
                    <a:pt x="-58739" y="5141417"/>
                    <a:pt x="-25719" y="6054547"/>
                    <a:pt x="136841" y="6934657"/>
                  </a:cubicBezTo>
                  <a:cubicBezTo>
                    <a:pt x="320991" y="7934147"/>
                    <a:pt x="688021" y="8934907"/>
                    <a:pt x="1397951" y="9662617"/>
                  </a:cubicBezTo>
                  <a:cubicBezTo>
                    <a:pt x="2181541" y="10467797"/>
                    <a:pt x="3304221" y="10861497"/>
                    <a:pt x="4416741" y="11020247"/>
                  </a:cubicBezTo>
                  <a:cubicBezTo>
                    <a:pt x="6808151" y="11360607"/>
                    <a:pt x="9421811" y="10630357"/>
                    <a:pt x="10996611" y="8797747"/>
                  </a:cubicBezTo>
                  <a:cubicBezTo>
                    <a:pt x="12571410" y="6965137"/>
                    <a:pt x="12824141" y="3995877"/>
                    <a:pt x="11278551" y="2140407"/>
                  </a:cubicBezTo>
                  <a:close/>
                </a:path>
              </a:pathLst>
            </a:custGeom>
            <a:blipFill>
              <a:blip r:embed="rId8"/>
              <a:stretch>
                <a:fillRect t="-5472" b="-5472"/>
              </a:stretch>
            </a:blipFill>
          </p:spPr>
          <p:txBody>
            <a:bodyPr/>
            <a:lstStyle/>
            <a:p>
              <a:pPr defTabSz="609630"/>
              <a:endParaRPr lang="en-US" sz="1200">
                <a:solidFill>
                  <a:prstClr val="black"/>
                </a:solidFill>
                <a:latin typeface="Calibri"/>
              </a:endParaRPr>
            </a:p>
          </p:txBody>
        </p:sp>
      </p:grpSp>
      <p:sp>
        <p:nvSpPr>
          <p:cNvPr id="12" name="TextBox 12"/>
          <p:cNvSpPr txBox="1"/>
          <p:nvPr/>
        </p:nvSpPr>
        <p:spPr>
          <a:xfrm>
            <a:off x="2294878" y="6184901"/>
            <a:ext cx="2940609" cy="333425"/>
          </a:xfrm>
          <a:prstGeom prst="rect">
            <a:avLst/>
          </a:prstGeom>
        </p:spPr>
        <p:txBody>
          <a:bodyPr lIns="0" tIns="0" rIns="0" bIns="0" rtlCol="0" anchor="t">
            <a:spAutoFit/>
          </a:bodyPr>
          <a:lstStyle/>
          <a:p>
            <a:pPr algn="ctr" defTabSz="609630">
              <a:lnSpc>
                <a:spcPts val="2637"/>
              </a:lnSpc>
            </a:pPr>
            <a:r>
              <a:rPr lang="en-US" sz="2333">
                <a:solidFill>
                  <a:srgbClr val="544013"/>
                </a:solidFill>
                <a:latin typeface="TT Chocolates"/>
                <a:ea typeface="TT Chocolates"/>
                <a:cs typeface="TT Chocolates"/>
                <a:sym typeface="TT Chocolates"/>
              </a:rPr>
              <a:t>Nashrah Alam</a:t>
            </a:r>
          </a:p>
        </p:txBody>
      </p:sp>
      <p:sp>
        <p:nvSpPr>
          <p:cNvPr id="13" name="Freeform 13"/>
          <p:cNvSpPr/>
          <p:nvPr/>
        </p:nvSpPr>
        <p:spPr>
          <a:xfrm>
            <a:off x="9951569" y="5045071"/>
            <a:ext cx="1554631" cy="1424159"/>
          </a:xfrm>
          <a:custGeom>
            <a:avLst/>
            <a:gdLst/>
            <a:ahLst/>
            <a:cxnLst/>
            <a:rect l="l" t="t" r="r" b="b"/>
            <a:pathLst>
              <a:path w="2331947" h="2136239">
                <a:moveTo>
                  <a:pt x="0" y="0"/>
                </a:moveTo>
                <a:lnTo>
                  <a:pt x="2331947" y="0"/>
                </a:lnTo>
                <a:lnTo>
                  <a:pt x="2331947" y="2136239"/>
                </a:lnTo>
                <a:lnTo>
                  <a:pt x="0" y="213623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561924" flipH="1">
            <a:off x="856255" y="4928397"/>
            <a:ext cx="1220115" cy="1750669"/>
          </a:xfrm>
          <a:custGeom>
            <a:avLst/>
            <a:gdLst/>
            <a:ahLst/>
            <a:cxnLst/>
            <a:rect l="l" t="t" r="r" b="b"/>
            <a:pathLst>
              <a:path w="1830173" h="2626003">
                <a:moveTo>
                  <a:pt x="1830173" y="0"/>
                </a:moveTo>
                <a:lnTo>
                  <a:pt x="0" y="0"/>
                </a:lnTo>
                <a:lnTo>
                  <a:pt x="0" y="2626003"/>
                </a:lnTo>
                <a:lnTo>
                  <a:pt x="1830173" y="2626003"/>
                </a:lnTo>
                <a:lnTo>
                  <a:pt x="1830173"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a:off x="1972974" y="145165"/>
            <a:ext cx="8411055" cy="674031"/>
          </a:xfrm>
          <a:prstGeom prst="rect">
            <a:avLst/>
          </a:prstGeom>
        </p:spPr>
        <p:txBody>
          <a:bodyPr lIns="0" tIns="0" rIns="0" bIns="0" rtlCol="0" anchor="t">
            <a:spAutoFit/>
          </a:bodyPr>
          <a:lstStyle/>
          <a:p>
            <a:pPr algn="ctr" defTabSz="609630">
              <a:lnSpc>
                <a:spcPts val="5600"/>
              </a:lnSpc>
            </a:pPr>
            <a:r>
              <a:rPr lang="en-US" sz="4000" b="1" spc="-100">
                <a:solidFill>
                  <a:srgbClr val="544013"/>
                </a:solidFill>
                <a:latin typeface="Hussar Bold"/>
                <a:ea typeface="Hussar Bold"/>
                <a:cs typeface="Hussar Bold"/>
                <a:sym typeface="Hussar Bold"/>
              </a:rPr>
              <a:t>Meet  Our  Group!</a:t>
            </a:r>
          </a:p>
        </p:txBody>
      </p:sp>
      <p:sp>
        <p:nvSpPr>
          <p:cNvPr id="16" name="TextBox 16"/>
          <p:cNvSpPr txBox="1"/>
          <p:nvPr/>
        </p:nvSpPr>
        <p:spPr>
          <a:xfrm>
            <a:off x="2398640" y="3347358"/>
            <a:ext cx="2940609" cy="333425"/>
          </a:xfrm>
          <a:prstGeom prst="rect">
            <a:avLst/>
          </a:prstGeom>
        </p:spPr>
        <p:txBody>
          <a:bodyPr lIns="0" tIns="0" rIns="0" bIns="0" rtlCol="0" anchor="t">
            <a:spAutoFit/>
          </a:bodyPr>
          <a:lstStyle/>
          <a:p>
            <a:pPr algn="ctr" defTabSz="609630">
              <a:lnSpc>
                <a:spcPts val="2637"/>
              </a:lnSpc>
            </a:pPr>
            <a:r>
              <a:rPr lang="en-US" sz="2333">
                <a:solidFill>
                  <a:srgbClr val="544013"/>
                </a:solidFill>
                <a:latin typeface="TT Chocolates"/>
                <a:ea typeface="TT Chocolates"/>
                <a:cs typeface="TT Chocolates"/>
                <a:sym typeface="TT Chocolates"/>
              </a:rPr>
              <a:t>Milena Páez</a:t>
            </a:r>
          </a:p>
        </p:txBody>
      </p:sp>
      <p:sp>
        <p:nvSpPr>
          <p:cNvPr id="17" name="TextBox 17"/>
          <p:cNvSpPr txBox="1"/>
          <p:nvPr/>
        </p:nvSpPr>
        <p:spPr>
          <a:xfrm>
            <a:off x="6852752" y="3347358"/>
            <a:ext cx="2940609" cy="333425"/>
          </a:xfrm>
          <a:prstGeom prst="rect">
            <a:avLst/>
          </a:prstGeom>
        </p:spPr>
        <p:txBody>
          <a:bodyPr lIns="0" tIns="0" rIns="0" bIns="0" rtlCol="0" anchor="t">
            <a:spAutoFit/>
          </a:bodyPr>
          <a:lstStyle/>
          <a:p>
            <a:pPr algn="ctr" defTabSz="609630">
              <a:lnSpc>
                <a:spcPts val="2637"/>
              </a:lnSpc>
            </a:pPr>
            <a:r>
              <a:rPr lang="en-US" sz="2333">
                <a:solidFill>
                  <a:srgbClr val="544013"/>
                </a:solidFill>
                <a:latin typeface="TT Chocolates"/>
                <a:ea typeface="TT Chocolates"/>
                <a:cs typeface="TT Chocolates"/>
                <a:sym typeface="TT Chocolates"/>
              </a:rPr>
              <a:t>Erica Shao</a:t>
            </a:r>
          </a:p>
        </p:txBody>
      </p:sp>
      <p:sp>
        <p:nvSpPr>
          <p:cNvPr id="18" name="TextBox 18"/>
          <p:cNvSpPr txBox="1"/>
          <p:nvPr/>
        </p:nvSpPr>
        <p:spPr>
          <a:xfrm>
            <a:off x="6852752" y="6184901"/>
            <a:ext cx="2940609" cy="333425"/>
          </a:xfrm>
          <a:prstGeom prst="rect">
            <a:avLst/>
          </a:prstGeom>
        </p:spPr>
        <p:txBody>
          <a:bodyPr lIns="0" tIns="0" rIns="0" bIns="0" rtlCol="0" anchor="t">
            <a:spAutoFit/>
          </a:bodyPr>
          <a:lstStyle/>
          <a:p>
            <a:pPr algn="ctr" defTabSz="609630">
              <a:lnSpc>
                <a:spcPts val="2637"/>
              </a:lnSpc>
            </a:pPr>
            <a:r>
              <a:rPr lang="en-US" sz="2333">
                <a:solidFill>
                  <a:srgbClr val="544013"/>
                </a:solidFill>
                <a:latin typeface="TT Chocolates"/>
                <a:ea typeface="TT Chocolates"/>
                <a:cs typeface="TT Chocolates"/>
                <a:sym typeface="TT Chocolates"/>
              </a:rPr>
              <a:t>Lauren Jones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TextBox 2"/>
          <p:cNvSpPr txBox="1"/>
          <p:nvPr/>
        </p:nvSpPr>
        <p:spPr>
          <a:xfrm>
            <a:off x="2014822" y="762189"/>
            <a:ext cx="8162356" cy="674031"/>
          </a:xfrm>
          <a:prstGeom prst="rect">
            <a:avLst/>
          </a:prstGeom>
        </p:spPr>
        <p:txBody>
          <a:bodyPr lIns="0" tIns="0" rIns="0" bIns="0" rtlCol="0" anchor="t">
            <a:spAutoFit/>
          </a:bodyPr>
          <a:lstStyle/>
          <a:p>
            <a:pPr algn="ctr" defTabSz="609630">
              <a:lnSpc>
                <a:spcPts val="5600"/>
              </a:lnSpc>
            </a:pPr>
            <a:r>
              <a:rPr lang="en-US" sz="4000" spc="-100">
                <a:solidFill>
                  <a:srgbClr val="544013"/>
                </a:solidFill>
                <a:latin typeface="Hussar Bold"/>
                <a:ea typeface="Hussar Bold"/>
                <a:cs typeface="Hussar Bold"/>
                <a:sym typeface="Hussar Bold"/>
              </a:rPr>
              <a:t>Our  Journey</a:t>
            </a:r>
          </a:p>
        </p:txBody>
      </p:sp>
      <p:grpSp>
        <p:nvGrpSpPr>
          <p:cNvPr id="3" name="Group 3"/>
          <p:cNvGrpSpPr/>
          <p:nvPr/>
        </p:nvGrpSpPr>
        <p:grpSpPr>
          <a:xfrm>
            <a:off x="174086" y="2137976"/>
            <a:ext cx="11843829" cy="3304760"/>
            <a:chOff x="0" y="-66675"/>
            <a:chExt cx="23687658" cy="6609523"/>
          </a:xfrm>
        </p:grpSpPr>
        <p:sp>
          <p:nvSpPr>
            <p:cNvPr id="4" name="Freeform 4"/>
            <p:cNvSpPr/>
            <p:nvPr/>
          </p:nvSpPr>
          <p:spPr>
            <a:xfrm>
              <a:off x="1765940" y="2526848"/>
              <a:ext cx="10534100" cy="2646693"/>
            </a:xfrm>
            <a:custGeom>
              <a:avLst/>
              <a:gdLst/>
              <a:ahLst/>
              <a:cxnLst/>
              <a:rect l="l" t="t" r="r" b="b"/>
              <a:pathLst>
                <a:path w="10534100" h="2646693">
                  <a:moveTo>
                    <a:pt x="0" y="0"/>
                  </a:moveTo>
                  <a:lnTo>
                    <a:pt x="10534100" y="0"/>
                  </a:lnTo>
                  <a:lnTo>
                    <a:pt x="10534100" y="2646693"/>
                  </a:lnTo>
                  <a:lnTo>
                    <a:pt x="0" y="264669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2245175" y="1673804"/>
              <a:ext cx="10265351" cy="2579169"/>
            </a:xfrm>
            <a:custGeom>
              <a:avLst/>
              <a:gdLst/>
              <a:ahLst/>
              <a:cxnLst/>
              <a:rect l="l" t="t" r="r" b="b"/>
              <a:pathLst>
                <a:path w="10265351" h="2579169">
                  <a:moveTo>
                    <a:pt x="0" y="0"/>
                  </a:moveTo>
                  <a:lnTo>
                    <a:pt x="10265350" y="0"/>
                  </a:lnTo>
                  <a:lnTo>
                    <a:pt x="10265350" y="2579169"/>
                  </a:lnTo>
                  <a:lnTo>
                    <a:pt x="0" y="257916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0" y="774359"/>
              <a:ext cx="5316992" cy="1692773"/>
            </a:xfrm>
            <a:prstGeom prst="rect">
              <a:avLst/>
            </a:prstGeom>
          </p:spPr>
          <p:txBody>
            <a:bodyPr lIns="0" tIns="0" rIns="0" bIns="0" rtlCol="0" anchor="t">
              <a:spAutoFit/>
            </a:bodyPr>
            <a:lstStyle/>
            <a:p>
              <a:pPr algn="ctr" defTabSz="609630">
                <a:lnSpc>
                  <a:spcPts val="3254"/>
                </a:lnSpc>
              </a:pPr>
              <a:r>
                <a:rPr lang="en-US" sz="2880" b="1" spc="-57">
                  <a:solidFill>
                    <a:srgbClr val="544013"/>
                  </a:solidFill>
                  <a:latin typeface="TT Chocolates Bold"/>
                  <a:ea typeface="TT Chocolates Bold"/>
                  <a:cs typeface="TT Chocolates Bold"/>
                  <a:sym typeface="TT Chocolates Bold"/>
                </a:rPr>
                <a:t>Criteria</a:t>
              </a:r>
            </a:p>
            <a:p>
              <a:pPr algn="ctr" defTabSz="609630">
                <a:lnSpc>
                  <a:spcPts val="3254"/>
                </a:lnSpc>
              </a:pPr>
              <a:r>
                <a:rPr lang="en-US" sz="2880" spc="-57">
                  <a:solidFill>
                    <a:srgbClr val="544013"/>
                  </a:solidFill>
                  <a:latin typeface="TT Chocolates"/>
                  <a:ea typeface="TT Chocolates"/>
                  <a:cs typeface="TT Chocolates"/>
                  <a:sym typeface="TT Chocolates"/>
                </a:rPr>
                <a:t>Alignment</a:t>
              </a:r>
            </a:p>
          </p:txBody>
        </p:sp>
        <p:sp>
          <p:nvSpPr>
            <p:cNvPr id="7" name="TextBox 7"/>
            <p:cNvSpPr txBox="1"/>
            <p:nvPr/>
          </p:nvSpPr>
          <p:spPr>
            <a:xfrm>
              <a:off x="4321928" y="4850973"/>
              <a:ext cx="4032564" cy="1691875"/>
            </a:xfrm>
            <a:prstGeom prst="rect">
              <a:avLst/>
            </a:prstGeom>
          </p:spPr>
          <p:txBody>
            <a:bodyPr lIns="0" tIns="0" rIns="0" bIns="0" rtlCol="0" anchor="t">
              <a:spAutoFit/>
            </a:bodyPr>
            <a:lstStyle/>
            <a:p>
              <a:pPr algn="ctr" defTabSz="609630">
                <a:lnSpc>
                  <a:spcPts val="3427"/>
                </a:lnSpc>
              </a:pPr>
              <a:r>
                <a:rPr lang="en-US" sz="2448" b="1">
                  <a:solidFill>
                    <a:srgbClr val="544013"/>
                  </a:solidFill>
                  <a:latin typeface="TT Chocolates Bold"/>
                  <a:ea typeface="TT Chocolates Bold"/>
                  <a:cs typeface="TT Chocolates Bold"/>
                  <a:sym typeface="TT Chocolates Bold"/>
                </a:rPr>
                <a:t>Scorecard</a:t>
              </a:r>
            </a:p>
            <a:p>
              <a:pPr algn="ctr" defTabSz="609630">
                <a:lnSpc>
                  <a:spcPts val="3427"/>
                </a:lnSpc>
                <a:spcBef>
                  <a:spcPct val="0"/>
                </a:spcBef>
              </a:pPr>
              <a:r>
                <a:rPr lang="en-US" sz="2448">
                  <a:solidFill>
                    <a:srgbClr val="544013"/>
                  </a:solidFill>
                  <a:latin typeface="TT Chocolates"/>
                  <a:ea typeface="TT Chocolates"/>
                  <a:cs typeface="TT Chocolates"/>
                  <a:sym typeface="TT Chocolates"/>
                </a:rPr>
                <a:t>v1</a:t>
              </a:r>
            </a:p>
          </p:txBody>
        </p:sp>
        <p:sp>
          <p:nvSpPr>
            <p:cNvPr id="8" name="TextBox 8"/>
            <p:cNvSpPr txBox="1"/>
            <p:nvPr/>
          </p:nvSpPr>
          <p:spPr>
            <a:xfrm>
              <a:off x="6784634" y="805183"/>
              <a:ext cx="4032564" cy="1691875"/>
            </a:xfrm>
            <a:prstGeom prst="rect">
              <a:avLst/>
            </a:prstGeom>
          </p:spPr>
          <p:txBody>
            <a:bodyPr lIns="0" tIns="0" rIns="0" bIns="0" rtlCol="0" anchor="t">
              <a:spAutoFit/>
            </a:bodyPr>
            <a:lstStyle/>
            <a:p>
              <a:pPr algn="ctr" defTabSz="609630">
                <a:lnSpc>
                  <a:spcPts val="3427"/>
                </a:lnSpc>
              </a:pPr>
              <a:r>
                <a:rPr lang="en-US" sz="2448" b="1">
                  <a:solidFill>
                    <a:srgbClr val="544013"/>
                  </a:solidFill>
                  <a:latin typeface="TT Chocolates Bold"/>
                  <a:ea typeface="TT Chocolates Bold"/>
                  <a:cs typeface="TT Chocolates Bold"/>
                  <a:sym typeface="TT Chocolates Bold"/>
                </a:rPr>
                <a:t>User Testing</a:t>
              </a:r>
            </a:p>
            <a:p>
              <a:pPr algn="ctr" defTabSz="609630">
                <a:lnSpc>
                  <a:spcPts val="3427"/>
                </a:lnSpc>
                <a:spcBef>
                  <a:spcPct val="0"/>
                </a:spcBef>
              </a:pPr>
              <a:r>
                <a:rPr lang="en-US" sz="2448">
                  <a:solidFill>
                    <a:srgbClr val="544013"/>
                  </a:solidFill>
                  <a:latin typeface="TT Chocolates"/>
                  <a:ea typeface="TT Chocolates"/>
                  <a:cs typeface="TT Chocolates"/>
                  <a:sym typeface="TT Chocolates"/>
                </a:rPr>
                <a:t>1</a:t>
              </a:r>
            </a:p>
          </p:txBody>
        </p:sp>
        <p:sp>
          <p:nvSpPr>
            <p:cNvPr id="9" name="TextBox 9"/>
            <p:cNvSpPr txBox="1"/>
            <p:nvPr/>
          </p:nvSpPr>
          <p:spPr>
            <a:xfrm>
              <a:off x="9593476" y="4850973"/>
              <a:ext cx="4032564" cy="1691875"/>
            </a:xfrm>
            <a:prstGeom prst="rect">
              <a:avLst/>
            </a:prstGeom>
          </p:spPr>
          <p:txBody>
            <a:bodyPr lIns="0" tIns="0" rIns="0" bIns="0" rtlCol="0" anchor="t">
              <a:spAutoFit/>
            </a:bodyPr>
            <a:lstStyle/>
            <a:p>
              <a:pPr algn="ctr" defTabSz="609630">
                <a:lnSpc>
                  <a:spcPts val="3427"/>
                </a:lnSpc>
              </a:pPr>
              <a:r>
                <a:rPr lang="en-US" sz="2448" b="1">
                  <a:solidFill>
                    <a:srgbClr val="544013"/>
                  </a:solidFill>
                  <a:latin typeface="TT Chocolates Bold"/>
                  <a:ea typeface="TT Chocolates Bold"/>
                  <a:cs typeface="TT Chocolates Bold"/>
                  <a:sym typeface="TT Chocolates Bold"/>
                </a:rPr>
                <a:t>Scorecard</a:t>
              </a:r>
            </a:p>
            <a:p>
              <a:pPr algn="ctr" defTabSz="609630">
                <a:lnSpc>
                  <a:spcPts val="3427"/>
                </a:lnSpc>
                <a:spcBef>
                  <a:spcPct val="0"/>
                </a:spcBef>
              </a:pPr>
              <a:r>
                <a:rPr lang="en-US" sz="2448">
                  <a:solidFill>
                    <a:srgbClr val="544013"/>
                  </a:solidFill>
                  <a:latin typeface="TT Chocolates"/>
                  <a:ea typeface="TT Chocolates"/>
                  <a:cs typeface="TT Chocolates"/>
                  <a:sym typeface="TT Chocolates"/>
                </a:rPr>
                <a:t>v2</a:t>
              </a:r>
            </a:p>
          </p:txBody>
        </p:sp>
        <p:sp>
          <p:nvSpPr>
            <p:cNvPr id="10" name="TextBox 10"/>
            <p:cNvSpPr txBox="1"/>
            <p:nvPr/>
          </p:nvSpPr>
          <p:spPr>
            <a:xfrm>
              <a:off x="11609756" y="99187"/>
              <a:ext cx="4032564" cy="1691875"/>
            </a:xfrm>
            <a:prstGeom prst="rect">
              <a:avLst/>
            </a:prstGeom>
          </p:spPr>
          <p:txBody>
            <a:bodyPr lIns="0" tIns="0" rIns="0" bIns="0" rtlCol="0" anchor="t">
              <a:spAutoFit/>
            </a:bodyPr>
            <a:lstStyle/>
            <a:p>
              <a:pPr algn="ctr" defTabSz="609630">
                <a:lnSpc>
                  <a:spcPts val="3427"/>
                </a:lnSpc>
              </a:pPr>
              <a:r>
                <a:rPr lang="en-US" sz="2448" b="1">
                  <a:solidFill>
                    <a:srgbClr val="544013"/>
                  </a:solidFill>
                  <a:latin typeface="TT Chocolates Bold"/>
                  <a:ea typeface="TT Chocolates Bold"/>
                  <a:cs typeface="TT Chocolates Bold"/>
                  <a:sym typeface="TT Chocolates Bold"/>
                </a:rPr>
                <a:t>Feedback</a:t>
              </a:r>
            </a:p>
            <a:p>
              <a:pPr algn="ctr" defTabSz="609630">
                <a:lnSpc>
                  <a:spcPts val="3427"/>
                </a:lnSpc>
                <a:spcBef>
                  <a:spcPct val="0"/>
                </a:spcBef>
              </a:pPr>
              <a:r>
                <a:rPr lang="en-US" sz="2448">
                  <a:solidFill>
                    <a:srgbClr val="544013"/>
                  </a:solidFill>
                  <a:latin typeface="TT Chocolates"/>
                  <a:ea typeface="TT Chocolates"/>
                  <a:cs typeface="TT Chocolates"/>
                  <a:sym typeface="TT Chocolates"/>
                </a:rPr>
                <a:t>Charlotte</a:t>
              </a:r>
            </a:p>
          </p:txBody>
        </p:sp>
        <p:sp>
          <p:nvSpPr>
            <p:cNvPr id="11" name="TextBox 11"/>
            <p:cNvSpPr txBox="1"/>
            <p:nvPr/>
          </p:nvSpPr>
          <p:spPr>
            <a:xfrm>
              <a:off x="14912340" y="4049027"/>
              <a:ext cx="4032564" cy="1691875"/>
            </a:xfrm>
            <a:prstGeom prst="rect">
              <a:avLst/>
            </a:prstGeom>
          </p:spPr>
          <p:txBody>
            <a:bodyPr lIns="0" tIns="0" rIns="0" bIns="0" rtlCol="0" anchor="t">
              <a:spAutoFit/>
            </a:bodyPr>
            <a:lstStyle/>
            <a:p>
              <a:pPr algn="ctr" defTabSz="609630">
                <a:lnSpc>
                  <a:spcPts val="3427"/>
                </a:lnSpc>
              </a:pPr>
              <a:r>
                <a:rPr lang="en-US" sz="2448" b="1">
                  <a:solidFill>
                    <a:srgbClr val="544013"/>
                  </a:solidFill>
                  <a:latin typeface="TT Chocolates Bold"/>
                  <a:ea typeface="TT Chocolates Bold"/>
                  <a:cs typeface="TT Chocolates Bold"/>
                  <a:sym typeface="TT Chocolates Bold"/>
                </a:rPr>
                <a:t>Scorecard</a:t>
              </a:r>
            </a:p>
            <a:p>
              <a:pPr algn="ctr" defTabSz="609630">
                <a:lnSpc>
                  <a:spcPts val="3427"/>
                </a:lnSpc>
                <a:spcBef>
                  <a:spcPct val="0"/>
                </a:spcBef>
              </a:pPr>
              <a:r>
                <a:rPr lang="en-US" sz="2448">
                  <a:solidFill>
                    <a:srgbClr val="544013"/>
                  </a:solidFill>
                  <a:latin typeface="TT Chocolates"/>
                  <a:ea typeface="TT Chocolates"/>
                  <a:cs typeface="TT Chocolates"/>
                  <a:sym typeface="TT Chocolates"/>
                </a:rPr>
                <a:t>v3</a:t>
              </a:r>
            </a:p>
          </p:txBody>
        </p:sp>
        <p:sp>
          <p:nvSpPr>
            <p:cNvPr id="12" name="TextBox 12"/>
            <p:cNvSpPr txBox="1"/>
            <p:nvPr/>
          </p:nvSpPr>
          <p:spPr>
            <a:xfrm>
              <a:off x="17115872" y="-66675"/>
              <a:ext cx="4032564" cy="1691875"/>
            </a:xfrm>
            <a:prstGeom prst="rect">
              <a:avLst/>
            </a:prstGeom>
          </p:spPr>
          <p:txBody>
            <a:bodyPr lIns="0" tIns="0" rIns="0" bIns="0" rtlCol="0" anchor="t">
              <a:spAutoFit/>
            </a:bodyPr>
            <a:lstStyle/>
            <a:p>
              <a:pPr algn="ctr" defTabSz="609630">
                <a:lnSpc>
                  <a:spcPts val="3427"/>
                </a:lnSpc>
              </a:pPr>
              <a:r>
                <a:rPr lang="en-US" sz="2448" b="1">
                  <a:solidFill>
                    <a:srgbClr val="544013"/>
                  </a:solidFill>
                  <a:latin typeface="TT Chocolates Bold"/>
                  <a:ea typeface="TT Chocolates Bold"/>
                  <a:cs typeface="TT Chocolates Bold"/>
                  <a:sym typeface="TT Chocolates Bold"/>
                </a:rPr>
                <a:t>User Testing</a:t>
              </a:r>
            </a:p>
            <a:p>
              <a:pPr algn="ctr" defTabSz="609630">
                <a:lnSpc>
                  <a:spcPts val="3427"/>
                </a:lnSpc>
                <a:spcBef>
                  <a:spcPct val="0"/>
                </a:spcBef>
              </a:pPr>
              <a:r>
                <a:rPr lang="en-US" sz="2448">
                  <a:solidFill>
                    <a:srgbClr val="544013"/>
                  </a:solidFill>
                  <a:latin typeface="TT Chocolates"/>
                  <a:ea typeface="TT Chocolates"/>
                  <a:cs typeface="TT Chocolates"/>
                  <a:sym typeface="TT Chocolates"/>
                </a:rPr>
                <a:t>2</a:t>
              </a:r>
            </a:p>
          </p:txBody>
        </p:sp>
        <p:sp>
          <p:nvSpPr>
            <p:cNvPr id="13" name="TextBox 13"/>
            <p:cNvSpPr txBox="1"/>
            <p:nvPr/>
          </p:nvSpPr>
          <p:spPr>
            <a:xfrm>
              <a:off x="19655094" y="4049027"/>
              <a:ext cx="4032564" cy="1691875"/>
            </a:xfrm>
            <a:prstGeom prst="rect">
              <a:avLst/>
            </a:prstGeom>
          </p:spPr>
          <p:txBody>
            <a:bodyPr lIns="0" tIns="0" rIns="0" bIns="0" rtlCol="0" anchor="t">
              <a:spAutoFit/>
            </a:bodyPr>
            <a:lstStyle/>
            <a:p>
              <a:pPr algn="ctr" defTabSz="609630">
                <a:lnSpc>
                  <a:spcPts val="3427"/>
                </a:lnSpc>
              </a:pPr>
              <a:r>
                <a:rPr lang="en-US" sz="2448" b="1">
                  <a:solidFill>
                    <a:srgbClr val="544013"/>
                  </a:solidFill>
                  <a:latin typeface="TT Chocolates Bold"/>
                  <a:ea typeface="TT Chocolates Bold"/>
                  <a:cs typeface="TT Chocolates Bold"/>
                  <a:sym typeface="TT Chocolates Bold"/>
                </a:rPr>
                <a:t>Scorecard</a:t>
              </a:r>
            </a:p>
            <a:p>
              <a:pPr algn="ctr" defTabSz="609630">
                <a:lnSpc>
                  <a:spcPts val="3427"/>
                </a:lnSpc>
                <a:spcBef>
                  <a:spcPct val="0"/>
                </a:spcBef>
              </a:pPr>
              <a:r>
                <a:rPr lang="en-US" sz="2448">
                  <a:solidFill>
                    <a:srgbClr val="544013"/>
                  </a:solidFill>
                  <a:latin typeface="TT Chocolates"/>
                  <a:ea typeface="TT Chocolates"/>
                  <a:cs typeface="TT Chocolates"/>
                  <a:sym typeface="TT Chocolates"/>
                </a:rPr>
                <a:t>Final</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Freeform 2"/>
          <p:cNvSpPr/>
          <p:nvPr/>
        </p:nvSpPr>
        <p:spPr>
          <a:xfrm>
            <a:off x="685800" y="904603"/>
            <a:ext cx="5063145" cy="4031529"/>
          </a:xfrm>
          <a:custGeom>
            <a:avLst/>
            <a:gdLst/>
            <a:ahLst/>
            <a:cxnLst/>
            <a:rect l="l" t="t" r="r" b="b"/>
            <a:pathLst>
              <a:path w="7594718" h="6047294">
                <a:moveTo>
                  <a:pt x="0" y="0"/>
                </a:moveTo>
                <a:lnTo>
                  <a:pt x="7594718" y="0"/>
                </a:lnTo>
                <a:lnTo>
                  <a:pt x="7594718" y="6047295"/>
                </a:lnTo>
                <a:lnTo>
                  <a:pt x="0" y="60472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567982" flipH="1" flipV="1">
            <a:off x="111795" y="586194"/>
            <a:ext cx="1982582" cy="1708625"/>
          </a:xfrm>
          <a:custGeom>
            <a:avLst/>
            <a:gdLst/>
            <a:ahLst/>
            <a:cxnLst/>
            <a:rect l="l" t="t" r="r" b="b"/>
            <a:pathLst>
              <a:path w="2973873" h="2562938">
                <a:moveTo>
                  <a:pt x="2973874" y="2562938"/>
                </a:moveTo>
                <a:lnTo>
                  <a:pt x="0" y="2562938"/>
                </a:lnTo>
                <a:lnTo>
                  <a:pt x="0" y="0"/>
                </a:lnTo>
                <a:lnTo>
                  <a:pt x="2973874" y="0"/>
                </a:lnTo>
                <a:lnTo>
                  <a:pt x="2973874" y="2562938"/>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6096000" y="1382870"/>
            <a:ext cx="5088261" cy="4026087"/>
          </a:xfrm>
          <a:custGeom>
            <a:avLst/>
            <a:gdLst/>
            <a:ahLst/>
            <a:cxnLst/>
            <a:rect l="l" t="t" r="r" b="b"/>
            <a:pathLst>
              <a:path w="7632392" h="6039130">
                <a:moveTo>
                  <a:pt x="0" y="0"/>
                </a:moveTo>
                <a:lnTo>
                  <a:pt x="7632392" y="0"/>
                </a:lnTo>
                <a:lnTo>
                  <a:pt x="7632392" y="6039130"/>
                </a:lnTo>
                <a:lnTo>
                  <a:pt x="0" y="603913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8753279" flipV="1">
            <a:off x="10250195" y="794001"/>
            <a:ext cx="1868133" cy="1609991"/>
          </a:xfrm>
          <a:custGeom>
            <a:avLst/>
            <a:gdLst/>
            <a:ahLst/>
            <a:cxnLst/>
            <a:rect l="l" t="t" r="r" b="b"/>
            <a:pathLst>
              <a:path w="2802200" h="2414986">
                <a:moveTo>
                  <a:pt x="0" y="2414986"/>
                </a:moveTo>
                <a:lnTo>
                  <a:pt x="2802200" y="2414986"/>
                </a:lnTo>
                <a:lnTo>
                  <a:pt x="2802200" y="0"/>
                </a:lnTo>
                <a:lnTo>
                  <a:pt x="0" y="0"/>
                </a:lnTo>
                <a:lnTo>
                  <a:pt x="0" y="2414986"/>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360758" flipV="1">
            <a:off x="5442330" y="5049675"/>
            <a:ext cx="1394365" cy="602093"/>
          </a:xfrm>
          <a:custGeom>
            <a:avLst/>
            <a:gdLst/>
            <a:ahLst/>
            <a:cxnLst/>
            <a:rect l="l" t="t" r="r" b="b"/>
            <a:pathLst>
              <a:path w="2091548" h="903139">
                <a:moveTo>
                  <a:pt x="0" y="903139"/>
                </a:moveTo>
                <a:lnTo>
                  <a:pt x="2091548" y="903139"/>
                </a:lnTo>
                <a:lnTo>
                  <a:pt x="2091548" y="0"/>
                </a:lnTo>
                <a:lnTo>
                  <a:pt x="0" y="0"/>
                </a:lnTo>
                <a:lnTo>
                  <a:pt x="0" y="903139"/>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2374327" y="212453"/>
            <a:ext cx="7443347" cy="674031"/>
          </a:xfrm>
          <a:prstGeom prst="rect">
            <a:avLst/>
          </a:prstGeom>
        </p:spPr>
        <p:txBody>
          <a:bodyPr lIns="0" tIns="0" rIns="0" bIns="0" rtlCol="0" anchor="t">
            <a:spAutoFit/>
          </a:bodyPr>
          <a:lstStyle/>
          <a:p>
            <a:pPr algn="ctr" defTabSz="609630">
              <a:lnSpc>
                <a:spcPts val="5600"/>
              </a:lnSpc>
            </a:pPr>
            <a:r>
              <a:rPr lang="en-US" sz="4000" spc="-100">
                <a:solidFill>
                  <a:srgbClr val="544013"/>
                </a:solidFill>
                <a:latin typeface="Hussar Bold"/>
                <a:ea typeface="Hussar Bold"/>
                <a:cs typeface="Hussar Bold"/>
                <a:sym typeface="Hussar Bold"/>
              </a:rPr>
              <a:t>Scorecard: v1</a:t>
            </a:r>
          </a:p>
        </p:txBody>
      </p:sp>
      <p:sp>
        <p:nvSpPr>
          <p:cNvPr id="8" name="TextBox 8"/>
          <p:cNvSpPr txBox="1"/>
          <p:nvPr/>
        </p:nvSpPr>
        <p:spPr>
          <a:xfrm>
            <a:off x="685800" y="5364507"/>
            <a:ext cx="4934773" cy="1280287"/>
          </a:xfrm>
          <a:prstGeom prst="rect">
            <a:avLst/>
          </a:prstGeom>
        </p:spPr>
        <p:txBody>
          <a:bodyPr lIns="0" tIns="0" rIns="0" bIns="0" rtlCol="0" anchor="t">
            <a:spAutoFit/>
          </a:bodyPr>
          <a:lstStyle/>
          <a:p>
            <a:pPr defTabSz="609630">
              <a:lnSpc>
                <a:spcPts val="3427"/>
              </a:lnSpc>
              <a:spcBef>
                <a:spcPct val="0"/>
              </a:spcBef>
            </a:pPr>
            <a:r>
              <a:rPr lang="en-US" sz="2400" dirty="0">
                <a:solidFill>
                  <a:srgbClr val="544013"/>
                </a:solidFill>
                <a:latin typeface="TT Chocolates"/>
                <a:ea typeface="TT Chocolates"/>
                <a:cs typeface="TT Chocolates"/>
                <a:sym typeface="TT Chocolates"/>
              </a:rPr>
              <a:t>1. Evidence-Based Learning Activities</a:t>
            </a:r>
          </a:p>
          <a:p>
            <a:pPr defTabSz="609630">
              <a:lnSpc>
                <a:spcPts val="3427"/>
              </a:lnSpc>
              <a:spcBef>
                <a:spcPct val="0"/>
              </a:spcBef>
            </a:pPr>
            <a:r>
              <a:rPr lang="en-US" sz="2400" dirty="0">
                <a:solidFill>
                  <a:srgbClr val="544013"/>
                </a:solidFill>
                <a:latin typeface="TT Chocolates"/>
                <a:ea typeface="TT Chocolates"/>
                <a:cs typeface="TT Chocolates"/>
                <a:sym typeface="TT Chocolates"/>
              </a:rPr>
              <a:t>2. Critical Thinking and Argumentation</a:t>
            </a:r>
          </a:p>
          <a:p>
            <a:pPr defTabSz="609630">
              <a:lnSpc>
                <a:spcPts val="3427"/>
              </a:lnSpc>
              <a:spcBef>
                <a:spcPct val="0"/>
              </a:spcBef>
            </a:pPr>
            <a:r>
              <a:rPr lang="en-US" sz="2400" dirty="0">
                <a:solidFill>
                  <a:srgbClr val="544013"/>
                </a:solidFill>
                <a:latin typeface="TT Chocolates"/>
                <a:ea typeface="TT Chocolates"/>
                <a:cs typeface="TT Chocolates"/>
                <a:sym typeface="TT Chocolates"/>
              </a:rPr>
              <a:t>3. Historical Cause and Effect Analysis</a:t>
            </a:r>
          </a:p>
        </p:txBody>
      </p:sp>
      <p:sp>
        <p:nvSpPr>
          <p:cNvPr id="9" name="TextBox 9"/>
          <p:cNvSpPr txBox="1"/>
          <p:nvPr/>
        </p:nvSpPr>
        <p:spPr>
          <a:xfrm>
            <a:off x="685800" y="5059891"/>
            <a:ext cx="3763581" cy="294953"/>
          </a:xfrm>
          <a:prstGeom prst="rect">
            <a:avLst/>
          </a:prstGeom>
        </p:spPr>
        <p:txBody>
          <a:bodyPr lIns="0" tIns="0" rIns="0" bIns="0" rtlCol="0" anchor="t">
            <a:spAutoFit/>
          </a:bodyPr>
          <a:lstStyle/>
          <a:p>
            <a:pPr defTabSz="609630">
              <a:lnSpc>
                <a:spcPts val="2260"/>
              </a:lnSpc>
            </a:pPr>
            <a:r>
              <a:rPr lang="en-US" sz="2000" spc="-40">
                <a:solidFill>
                  <a:srgbClr val="C85A14"/>
                </a:solidFill>
                <a:latin typeface="Hussar Bold"/>
                <a:ea typeface="Hussar Bold"/>
                <a:cs typeface="Hussar Bold"/>
                <a:sym typeface="Hussar Bold"/>
              </a:rPr>
              <a:t>Standards</a:t>
            </a:r>
          </a:p>
        </p:txBody>
      </p:sp>
      <p:sp>
        <p:nvSpPr>
          <p:cNvPr id="10" name="TextBox 10"/>
          <p:cNvSpPr txBox="1"/>
          <p:nvPr/>
        </p:nvSpPr>
        <p:spPr>
          <a:xfrm>
            <a:off x="6139512" y="5798197"/>
            <a:ext cx="5234120" cy="1280287"/>
          </a:xfrm>
          <a:prstGeom prst="rect">
            <a:avLst/>
          </a:prstGeom>
        </p:spPr>
        <p:txBody>
          <a:bodyPr lIns="0" tIns="0" rIns="0" bIns="0" rtlCol="0" anchor="t">
            <a:spAutoFit/>
          </a:bodyPr>
          <a:lstStyle/>
          <a:p>
            <a:pPr defTabSz="609630">
              <a:lnSpc>
                <a:spcPts val="3427"/>
              </a:lnSpc>
              <a:spcBef>
                <a:spcPct val="0"/>
              </a:spcBef>
            </a:pPr>
            <a:r>
              <a:rPr lang="en-US" sz="2400" dirty="0">
                <a:solidFill>
                  <a:srgbClr val="544013"/>
                </a:solidFill>
                <a:latin typeface="TT Chocolates"/>
                <a:ea typeface="TT Chocolates"/>
                <a:cs typeface="TT Chocolates"/>
                <a:sym typeface="TT Chocolates"/>
              </a:rPr>
              <a:t>4. Timeline and Geographic Visualization</a:t>
            </a:r>
          </a:p>
          <a:p>
            <a:pPr defTabSz="609630">
              <a:lnSpc>
                <a:spcPts val="3427"/>
              </a:lnSpc>
              <a:spcBef>
                <a:spcPct val="0"/>
              </a:spcBef>
            </a:pPr>
            <a:r>
              <a:rPr lang="en-US" sz="2400" dirty="0">
                <a:solidFill>
                  <a:srgbClr val="544013"/>
                </a:solidFill>
                <a:latin typeface="TT Chocolates"/>
                <a:ea typeface="TT Chocolates"/>
                <a:cs typeface="TT Chocolates"/>
                <a:sym typeface="TT Chocolates"/>
              </a:rPr>
              <a:t>5. Comparative Systems Evaluation</a:t>
            </a:r>
          </a:p>
          <a:p>
            <a:pPr defTabSz="609630">
              <a:lnSpc>
                <a:spcPts val="3427"/>
              </a:lnSpc>
              <a:spcBef>
                <a:spcPct val="0"/>
              </a:spcBef>
            </a:pPr>
            <a:endParaRPr lang="en-US" sz="2400" dirty="0">
              <a:solidFill>
                <a:srgbClr val="544013"/>
              </a:solidFill>
              <a:latin typeface="TT Chocolates"/>
              <a:ea typeface="TT Chocolates"/>
              <a:cs typeface="TT Chocolates"/>
              <a:sym typeface="TT Chocolate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Freeform 2"/>
          <p:cNvSpPr/>
          <p:nvPr/>
        </p:nvSpPr>
        <p:spPr>
          <a:xfrm>
            <a:off x="3007812" y="853567"/>
            <a:ext cx="6176377" cy="3283759"/>
          </a:xfrm>
          <a:custGeom>
            <a:avLst/>
            <a:gdLst/>
            <a:ahLst/>
            <a:cxnLst/>
            <a:rect l="l" t="t" r="r" b="b"/>
            <a:pathLst>
              <a:path w="9264565" h="4925638">
                <a:moveTo>
                  <a:pt x="0" y="0"/>
                </a:moveTo>
                <a:lnTo>
                  <a:pt x="9264564" y="0"/>
                </a:lnTo>
                <a:lnTo>
                  <a:pt x="9264564" y="4925637"/>
                </a:lnTo>
                <a:lnTo>
                  <a:pt x="0" y="492563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3259666" y="161417"/>
            <a:ext cx="5672668" cy="674031"/>
          </a:xfrm>
          <a:prstGeom prst="rect">
            <a:avLst/>
          </a:prstGeom>
        </p:spPr>
        <p:txBody>
          <a:bodyPr lIns="0" tIns="0" rIns="0" bIns="0" rtlCol="0" anchor="t">
            <a:spAutoFit/>
          </a:bodyPr>
          <a:lstStyle/>
          <a:p>
            <a:pPr defTabSz="609630">
              <a:lnSpc>
                <a:spcPts val="5600"/>
              </a:lnSpc>
            </a:pPr>
            <a:r>
              <a:rPr lang="en-US" sz="4000" spc="-100">
                <a:solidFill>
                  <a:srgbClr val="544013"/>
                </a:solidFill>
                <a:latin typeface="Hussar Bold"/>
                <a:ea typeface="Hussar Bold"/>
                <a:cs typeface="Hussar Bold"/>
                <a:sym typeface="Hussar Bold"/>
              </a:rPr>
              <a:t>User Testin</a:t>
            </a:r>
            <a:r>
              <a:rPr lang="en-US" sz="4000" b="1" spc="-100">
                <a:solidFill>
                  <a:srgbClr val="544013"/>
                </a:solidFill>
                <a:latin typeface="Hussar Bold"/>
                <a:ea typeface="Hussar Bold"/>
                <a:cs typeface="Hussar Bold"/>
                <a:sym typeface="Hussar Bold"/>
              </a:rPr>
              <a:t>g: Round 1</a:t>
            </a:r>
          </a:p>
        </p:txBody>
      </p:sp>
      <p:sp>
        <p:nvSpPr>
          <p:cNvPr id="4" name="TextBox 4"/>
          <p:cNvSpPr txBox="1"/>
          <p:nvPr/>
        </p:nvSpPr>
        <p:spPr>
          <a:xfrm>
            <a:off x="558167" y="3468533"/>
            <a:ext cx="5410200" cy="384721"/>
          </a:xfrm>
          <a:prstGeom prst="rect">
            <a:avLst/>
          </a:prstGeom>
        </p:spPr>
        <p:txBody>
          <a:bodyPr lIns="0" tIns="0" rIns="0" bIns="0" rtlCol="0" anchor="t">
            <a:spAutoFit/>
          </a:bodyPr>
          <a:lstStyle/>
          <a:p>
            <a:pPr defTabSz="609630">
              <a:lnSpc>
                <a:spcPts val="3013"/>
              </a:lnSpc>
            </a:pPr>
            <a:r>
              <a:rPr lang="en-US" sz="2666" spc="-53">
                <a:solidFill>
                  <a:srgbClr val="C85A14"/>
                </a:solidFill>
                <a:latin typeface="Hussar Bold"/>
                <a:ea typeface="Hussar Bold"/>
                <a:cs typeface="Hussar Bold"/>
                <a:sym typeface="Hussar Bold"/>
              </a:rPr>
              <a:t>Feedback</a:t>
            </a:r>
          </a:p>
        </p:txBody>
      </p:sp>
      <p:sp>
        <p:nvSpPr>
          <p:cNvPr id="5" name="TextBox 5"/>
          <p:cNvSpPr txBox="1"/>
          <p:nvPr/>
        </p:nvSpPr>
        <p:spPr>
          <a:xfrm>
            <a:off x="678817" y="4351729"/>
            <a:ext cx="6354177" cy="1205266"/>
          </a:xfrm>
          <a:prstGeom prst="rect">
            <a:avLst/>
          </a:prstGeom>
        </p:spPr>
        <p:txBody>
          <a:bodyPr lIns="0" tIns="0" rIns="0" bIns="0" rtlCol="0" anchor="t">
            <a:spAutoFit/>
          </a:bodyPr>
          <a:lstStyle/>
          <a:p>
            <a:pPr marL="489398" lvl="1" indent="-244700" defTabSz="609630">
              <a:lnSpc>
                <a:spcPts val="3173"/>
              </a:lnSpc>
              <a:buFontTx/>
              <a:buAutoNum type="arabicPeriod"/>
            </a:pPr>
            <a:r>
              <a:rPr lang="en-US" sz="2267" b="1">
                <a:solidFill>
                  <a:srgbClr val="544013"/>
                </a:solidFill>
                <a:latin typeface="TT Chocolates Bold"/>
                <a:ea typeface="TT Chocolates Bold"/>
                <a:cs typeface="TT Chocolates Bold"/>
                <a:sym typeface="TT Chocolates Bold"/>
              </a:rPr>
              <a:t>High Overall Usability of the Scorecard</a:t>
            </a:r>
          </a:p>
          <a:p>
            <a:pPr defTabSz="609630">
              <a:lnSpc>
                <a:spcPts val="3173"/>
              </a:lnSpc>
            </a:pPr>
            <a:r>
              <a:rPr lang="en-US" sz="2267">
                <a:solidFill>
                  <a:srgbClr val="544013"/>
                </a:solidFill>
                <a:latin typeface="TT Chocolates"/>
                <a:ea typeface="TT Chocolates"/>
                <a:cs typeface="TT Chocolates"/>
                <a:sym typeface="TT Chocolates"/>
              </a:rPr>
              <a:t>       The interface structure and workflow were      </a:t>
            </a:r>
          </a:p>
          <a:p>
            <a:pPr defTabSz="609630">
              <a:lnSpc>
                <a:spcPts val="3173"/>
              </a:lnSpc>
            </a:pPr>
            <a:r>
              <a:rPr lang="en-US" sz="2267">
                <a:solidFill>
                  <a:srgbClr val="544013"/>
                </a:solidFill>
                <a:latin typeface="TT Chocolates"/>
                <a:ea typeface="TT Chocolates"/>
                <a:cs typeface="TT Chocolates"/>
                <a:sym typeface="TT Chocolates"/>
              </a:rPr>
              <a:t>        </a:t>
            </a:r>
            <a:r>
              <a:rPr lang="en-US" sz="2267" b="1">
                <a:solidFill>
                  <a:srgbClr val="544013"/>
                </a:solidFill>
                <a:latin typeface="TT Chocolates Bold"/>
                <a:ea typeface="TT Chocolates Bold"/>
                <a:cs typeface="TT Chocolates Bold"/>
                <a:sym typeface="TT Chocolates Bold"/>
              </a:rPr>
              <a:t>intuitive</a:t>
            </a:r>
            <a:r>
              <a:rPr lang="en-US" sz="2267">
                <a:solidFill>
                  <a:srgbClr val="544013"/>
                </a:solidFill>
                <a:latin typeface="TT Chocolates"/>
                <a:ea typeface="TT Chocolates"/>
                <a:cs typeface="TT Chocolates"/>
                <a:sym typeface="TT Chocolates"/>
              </a:rPr>
              <a:t> for evaluators across diverse roles.</a:t>
            </a:r>
          </a:p>
        </p:txBody>
      </p:sp>
      <p:sp>
        <p:nvSpPr>
          <p:cNvPr id="6" name="TextBox 6"/>
          <p:cNvSpPr txBox="1"/>
          <p:nvPr/>
        </p:nvSpPr>
        <p:spPr>
          <a:xfrm>
            <a:off x="558167" y="3935715"/>
            <a:ext cx="3763581" cy="294953"/>
          </a:xfrm>
          <a:prstGeom prst="rect">
            <a:avLst/>
          </a:prstGeom>
        </p:spPr>
        <p:txBody>
          <a:bodyPr lIns="0" tIns="0" rIns="0" bIns="0" rtlCol="0" anchor="t">
            <a:spAutoFit/>
          </a:bodyPr>
          <a:lstStyle/>
          <a:p>
            <a:pPr defTabSz="609630">
              <a:lnSpc>
                <a:spcPts val="2260"/>
              </a:lnSpc>
            </a:pPr>
            <a:r>
              <a:rPr lang="en-US" sz="2000" spc="-40">
                <a:solidFill>
                  <a:srgbClr val="C85A14"/>
                </a:solidFill>
                <a:latin typeface="Hussar Bold"/>
                <a:ea typeface="Hussar Bold"/>
                <a:cs typeface="Hussar Bold"/>
                <a:sym typeface="Hussar Bold"/>
              </a:rPr>
              <a:t>Strengths</a:t>
            </a:r>
          </a:p>
        </p:txBody>
      </p:sp>
      <p:sp>
        <p:nvSpPr>
          <p:cNvPr id="7" name="TextBox 7"/>
          <p:cNvSpPr txBox="1"/>
          <p:nvPr/>
        </p:nvSpPr>
        <p:spPr>
          <a:xfrm>
            <a:off x="6648721" y="5671017"/>
            <a:ext cx="6354177" cy="1205266"/>
          </a:xfrm>
          <a:prstGeom prst="rect">
            <a:avLst/>
          </a:prstGeom>
        </p:spPr>
        <p:txBody>
          <a:bodyPr lIns="0" tIns="0" rIns="0" bIns="0" rtlCol="0" anchor="t">
            <a:spAutoFit/>
          </a:bodyPr>
          <a:lstStyle/>
          <a:p>
            <a:pPr marL="489398" lvl="1" indent="-244700" defTabSz="609630">
              <a:lnSpc>
                <a:spcPts val="3173"/>
              </a:lnSpc>
              <a:buFont typeface="Arial"/>
              <a:buChar char="•"/>
            </a:pPr>
            <a:r>
              <a:rPr lang="en-US" sz="2267">
                <a:solidFill>
                  <a:srgbClr val="544013"/>
                </a:solidFill>
                <a:latin typeface="TT Chocolates"/>
                <a:ea typeface="TT Chocolates"/>
                <a:cs typeface="TT Chocolates"/>
                <a:sym typeface="TT Chocolates"/>
              </a:rPr>
              <a:t>Mean = 4.33 / 5</a:t>
            </a:r>
          </a:p>
          <a:p>
            <a:pPr marL="489398" lvl="1" indent="-244700" defTabSz="609630">
              <a:lnSpc>
                <a:spcPts val="3173"/>
              </a:lnSpc>
              <a:buFont typeface="Arial"/>
              <a:buChar char="•"/>
            </a:pPr>
            <a:r>
              <a:rPr lang="en-US" sz="2267">
                <a:solidFill>
                  <a:srgbClr val="544013"/>
                </a:solidFill>
                <a:latin typeface="TT Chocolates"/>
                <a:ea typeface="TT Chocolates"/>
                <a:cs typeface="TT Chocolates"/>
                <a:sym typeface="TT Chocolates"/>
              </a:rPr>
              <a:t>80% (12/15) rated 4 or 5</a:t>
            </a:r>
          </a:p>
          <a:p>
            <a:pPr defTabSz="609630">
              <a:lnSpc>
                <a:spcPts val="3173"/>
              </a:lnSpc>
            </a:pPr>
            <a:endParaRPr lang="en-US" sz="2267">
              <a:solidFill>
                <a:srgbClr val="544013"/>
              </a:solidFill>
              <a:latin typeface="TT Chocolates"/>
              <a:ea typeface="TT Chocolates"/>
              <a:cs typeface="TT Chocolates"/>
              <a:sym typeface="TT Chocolates"/>
            </a:endParaRPr>
          </a:p>
        </p:txBody>
      </p:sp>
      <p:sp>
        <p:nvSpPr>
          <p:cNvPr id="8" name="TextBox 8"/>
          <p:cNvSpPr txBox="1"/>
          <p:nvPr/>
        </p:nvSpPr>
        <p:spPr>
          <a:xfrm>
            <a:off x="6648721" y="4472379"/>
            <a:ext cx="6354177" cy="1205266"/>
          </a:xfrm>
          <a:prstGeom prst="rect">
            <a:avLst/>
          </a:prstGeom>
        </p:spPr>
        <p:txBody>
          <a:bodyPr lIns="0" tIns="0" rIns="0" bIns="0" rtlCol="0" anchor="t">
            <a:spAutoFit/>
          </a:bodyPr>
          <a:lstStyle/>
          <a:p>
            <a:pPr marL="489398" lvl="1" indent="-244700" defTabSz="609630">
              <a:lnSpc>
                <a:spcPts val="3173"/>
              </a:lnSpc>
              <a:buFont typeface="Arial"/>
              <a:buChar char="•"/>
            </a:pPr>
            <a:r>
              <a:rPr lang="en-US" sz="2267">
                <a:solidFill>
                  <a:srgbClr val="544013"/>
                </a:solidFill>
                <a:latin typeface="TT Chocolates"/>
                <a:ea typeface="TT Chocolates"/>
                <a:cs typeface="TT Chocolates"/>
                <a:sym typeface="TT Chocolates"/>
              </a:rPr>
              <a:t>Mean = 4.47 / 5</a:t>
            </a:r>
          </a:p>
          <a:p>
            <a:pPr marL="489398" lvl="1" indent="-244700" defTabSz="609630">
              <a:lnSpc>
                <a:spcPts val="3173"/>
              </a:lnSpc>
              <a:buFont typeface="Arial"/>
              <a:buChar char="•"/>
            </a:pPr>
            <a:r>
              <a:rPr lang="en-US" sz="2267">
                <a:solidFill>
                  <a:srgbClr val="544013"/>
                </a:solidFill>
                <a:latin typeface="TT Chocolates"/>
                <a:ea typeface="TT Chocolates"/>
                <a:cs typeface="TT Chocolates"/>
                <a:sym typeface="TT Chocolates"/>
              </a:rPr>
              <a:t>93% (14/15) rated the tool 4 or 5</a:t>
            </a:r>
          </a:p>
          <a:p>
            <a:pPr defTabSz="609630">
              <a:lnSpc>
                <a:spcPts val="3173"/>
              </a:lnSpc>
            </a:pPr>
            <a:endParaRPr lang="en-US" sz="2267">
              <a:solidFill>
                <a:srgbClr val="544013"/>
              </a:solidFill>
              <a:latin typeface="TT Chocolates"/>
              <a:ea typeface="TT Chocolates"/>
              <a:cs typeface="TT Chocolates"/>
              <a:sym typeface="TT Chocolates"/>
            </a:endParaRPr>
          </a:p>
        </p:txBody>
      </p:sp>
      <p:sp>
        <p:nvSpPr>
          <p:cNvPr id="9" name="TextBox 9"/>
          <p:cNvSpPr txBox="1"/>
          <p:nvPr/>
        </p:nvSpPr>
        <p:spPr>
          <a:xfrm>
            <a:off x="678817" y="4922995"/>
            <a:ext cx="6354177" cy="1615635"/>
          </a:xfrm>
          <a:prstGeom prst="rect">
            <a:avLst/>
          </a:prstGeom>
        </p:spPr>
        <p:txBody>
          <a:bodyPr lIns="0" tIns="0" rIns="0" bIns="0" rtlCol="0" anchor="t">
            <a:spAutoFit/>
          </a:bodyPr>
          <a:lstStyle/>
          <a:p>
            <a:pPr defTabSz="609630">
              <a:lnSpc>
                <a:spcPts val="3173"/>
              </a:lnSpc>
            </a:pPr>
            <a:endParaRPr sz="1200">
              <a:solidFill>
                <a:prstClr val="black"/>
              </a:solidFill>
              <a:latin typeface="Calibri"/>
            </a:endParaRPr>
          </a:p>
          <a:p>
            <a:pPr defTabSz="609630">
              <a:lnSpc>
                <a:spcPts val="3173"/>
              </a:lnSpc>
            </a:pPr>
            <a:endParaRPr sz="1200">
              <a:solidFill>
                <a:prstClr val="black"/>
              </a:solidFill>
              <a:latin typeface="Calibri"/>
            </a:endParaRPr>
          </a:p>
          <a:p>
            <a:pPr marL="489398" lvl="1" indent="-244700" defTabSz="609630">
              <a:lnSpc>
                <a:spcPts val="3173"/>
              </a:lnSpc>
              <a:buFontTx/>
              <a:buAutoNum type="arabicPeriod"/>
            </a:pPr>
            <a:r>
              <a:rPr lang="en-US" sz="2267" b="1">
                <a:solidFill>
                  <a:srgbClr val="544013"/>
                </a:solidFill>
                <a:latin typeface="TT Chocolates Bold"/>
                <a:ea typeface="TT Chocolates Bold"/>
                <a:cs typeface="TT Chocolates Bold"/>
                <a:sym typeface="TT Chocolates Bold"/>
              </a:rPr>
              <a:t>Strong Perceived Appropriateness of the Evaluation Standards</a:t>
            </a:r>
          </a:p>
        </p:txBody>
      </p:sp>
      <p:sp>
        <p:nvSpPr>
          <p:cNvPr id="10" name="Freeform 10"/>
          <p:cNvSpPr/>
          <p:nvPr/>
        </p:nvSpPr>
        <p:spPr>
          <a:xfrm>
            <a:off x="11089676" y="110468"/>
            <a:ext cx="893750" cy="876597"/>
          </a:xfrm>
          <a:custGeom>
            <a:avLst/>
            <a:gdLst/>
            <a:ahLst/>
            <a:cxnLst/>
            <a:rect l="l" t="t" r="r" b="b"/>
            <a:pathLst>
              <a:path w="1340625" h="1314896">
                <a:moveTo>
                  <a:pt x="0" y="0"/>
                </a:moveTo>
                <a:lnTo>
                  <a:pt x="1340625" y="0"/>
                </a:lnTo>
                <a:lnTo>
                  <a:pt x="1340625" y="1314896"/>
                </a:lnTo>
                <a:lnTo>
                  <a:pt x="0" y="131489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Freeform 2"/>
          <p:cNvSpPr/>
          <p:nvPr/>
        </p:nvSpPr>
        <p:spPr>
          <a:xfrm>
            <a:off x="420222" y="2060184"/>
            <a:ext cx="7534173" cy="1572759"/>
          </a:xfrm>
          <a:custGeom>
            <a:avLst/>
            <a:gdLst/>
            <a:ahLst/>
            <a:cxnLst/>
            <a:rect l="l" t="t" r="r" b="b"/>
            <a:pathLst>
              <a:path w="11301259" h="2359138">
                <a:moveTo>
                  <a:pt x="0" y="0"/>
                </a:moveTo>
                <a:lnTo>
                  <a:pt x="11301259" y="0"/>
                </a:lnTo>
                <a:lnTo>
                  <a:pt x="11301259" y="2359138"/>
                </a:lnTo>
                <a:lnTo>
                  <a:pt x="0" y="2359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4678775" y="3188019"/>
            <a:ext cx="6710989" cy="3338717"/>
          </a:xfrm>
          <a:custGeom>
            <a:avLst/>
            <a:gdLst/>
            <a:ahLst/>
            <a:cxnLst/>
            <a:rect l="l" t="t" r="r" b="b"/>
            <a:pathLst>
              <a:path w="10066483" h="5008076">
                <a:moveTo>
                  <a:pt x="0" y="0"/>
                </a:moveTo>
                <a:lnTo>
                  <a:pt x="10066483" y="0"/>
                </a:lnTo>
                <a:lnTo>
                  <a:pt x="10066483" y="5008075"/>
                </a:lnTo>
                <a:lnTo>
                  <a:pt x="0" y="500807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420271" y="4316910"/>
            <a:ext cx="1256379" cy="601491"/>
          </a:xfrm>
          <a:custGeom>
            <a:avLst/>
            <a:gdLst/>
            <a:ahLst/>
            <a:cxnLst/>
            <a:rect l="l" t="t" r="r" b="b"/>
            <a:pathLst>
              <a:path w="1884568" h="902237">
                <a:moveTo>
                  <a:pt x="0" y="0"/>
                </a:moveTo>
                <a:lnTo>
                  <a:pt x="1884568" y="0"/>
                </a:lnTo>
                <a:lnTo>
                  <a:pt x="1884568" y="902237"/>
                </a:lnTo>
                <a:lnTo>
                  <a:pt x="0" y="902237"/>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2374327" y="212453"/>
            <a:ext cx="7443347" cy="674031"/>
          </a:xfrm>
          <a:prstGeom prst="rect">
            <a:avLst/>
          </a:prstGeom>
        </p:spPr>
        <p:txBody>
          <a:bodyPr lIns="0" tIns="0" rIns="0" bIns="0" rtlCol="0" anchor="t">
            <a:spAutoFit/>
          </a:bodyPr>
          <a:lstStyle/>
          <a:p>
            <a:pPr algn="ctr" defTabSz="609630">
              <a:lnSpc>
                <a:spcPts val="5600"/>
              </a:lnSpc>
            </a:pPr>
            <a:r>
              <a:rPr lang="en-US" sz="4000" spc="-100">
                <a:solidFill>
                  <a:srgbClr val="544013"/>
                </a:solidFill>
                <a:latin typeface="Hussar Bold"/>
                <a:ea typeface="Hussar Bold"/>
                <a:cs typeface="Hussar Bold"/>
                <a:sym typeface="Hussar Bold"/>
              </a:rPr>
              <a:t>Scorecard: v2</a:t>
            </a:r>
          </a:p>
        </p:txBody>
      </p:sp>
      <p:sp>
        <p:nvSpPr>
          <p:cNvPr id="6" name="TextBox 6"/>
          <p:cNvSpPr txBox="1"/>
          <p:nvPr/>
        </p:nvSpPr>
        <p:spPr>
          <a:xfrm>
            <a:off x="685800" y="1067264"/>
            <a:ext cx="5410200" cy="384721"/>
          </a:xfrm>
          <a:prstGeom prst="rect">
            <a:avLst/>
          </a:prstGeom>
        </p:spPr>
        <p:txBody>
          <a:bodyPr lIns="0" tIns="0" rIns="0" bIns="0" rtlCol="0" anchor="t">
            <a:spAutoFit/>
          </a:bodyPr>
          <a:lstStyle/>
          <a:p>
            <a:pPr defTabSz="609630">
              <a:lnSpc>
                <a:spcPts val="3013"/>
              </a:lnSpc>
            </a:pPr>
            <a:r>
              <a:rPr lang="en-US" sz="2666" spc="-53">
                <a:solidFill>
                  <a:srgbClr val="C85A14"/>
                </a:solidFill>
                <a:latin typeface="Hussar Bold"/>
                <a:ea typeface="Hussar Bold"/>
                <a:cs typeface="Hussar Bold"/>
                <a:sym typeface="Hussar Bold"/>
              </a:rPr>
              <a:t>Iterations based on Feedback</a:t>
            </a:r>
          </a:p>
        </p:txBody>
      </p:sp>
      <p:sp>
        <p:nvSpPr>
          <p:cNvPr id="7" name="TextBox 7"/>
          <p:cNvSpPr txBox="1"/>
          <p:nvPr/>
        </p:nvSpPr>
        <p:spPr>
          <a:xfrm>
            <a:off x="2045303" y="1484670"/>
            <a:ext cx="8101395" cy="408253"/>
          </a:xfrm>
          <a:prstGeom prst="rect">
            <a:avLst/>
          </a:prstGeom>
        </p:spPr>
        <p:txBody>
          <a:bodyPr lIns="0" tIns="0" rIns="0" bIns="0" rtlCol="0" anchor="t">
            <a:spAutoFit/>
          </a:bodyPr>
          <a:lstStyle/>
          <a:p>
            <a:pPr marL="518186" lvl="1" indent="-259093" algn="ctr" defTabSz="609630">
              <a:lnSpc>
                <a:spcPts val="3360"/>
              </a:lnSpc>
              <a:spcBef>
                <a:spcPct val="0"/>
              </a:spcBef>
              <a:buFontTx/>
              <a:buAutoNum type="arabicPeriod"/>
            </a:pPr>
            <a:r>
              <a:rPr lang="en-US" sz="2400" b="1">
                <a:solidFill>
                  <a:srgbClr val="544013"/>
                </a:solidFill>
                <a:latin typeface="TT Chocolates Bold"/>
                <a:ea typeface="TT Chocolates Bold"/>
                <a:cs typeface="TT Chocolates Bold"/>
                <a:sym typeface="TT Chocolates Bold"/>
              </a:rPr>
              <a:t>Clarify overlapping criteria by bolding key differentiators</a:t>
            </a:r>
            <a:r>
              <a:rPr lang="en-US" sz="2400">
                <a:solidFill>
                  <a:srgbClr val="544013"/>
                </a:solidFill>
                <a:latin typeface="TT Chocolates"/>
                <a:ea typeface="TT Chocolates"/>
                <a:cs typeface="TT Chocolates"/>
                <a:sym typeface="TT Chocolates"/>
              </a:rPr>
              <a:t> </a:t>
            </a:r>
          </a:p>
        </p:txBody>
      </p:sp>
      <p:sp>
        <p:nvSpPr>
          <p:cNvPr id="8" name="TextBox 8"/>
          <p:cNvSpPr txBox="1"/>
          <p:nvPr/>
        </p:nvSpPr>
        <p:spPr>
          <a:xfrm>
            <a:off x="845466" y="5248532"/>
            <a:ext cx="4258553" cy="408253"/>
          </a:xfrm>
          <a:prstGeom prst="rect">
            <a:avLst/>
          </a:prstGeom>
        </p:spPr>
        <p:txBody>
          <a:bodyPr lIns="0" tIns="0" rIns="0" bIns="0" rtlCol="0" anchor="t">
            <a:spAutoFit/>
          </a:bodyPr>
          <a:lstStyle/>
          <a:p>
            <a:pPr marL="518186" lvl="1" indent="-259093" defTabSz="609630">
              <a:lnSpc>
                <a:spcPts val="3360"/>
              </a:lnSpc>
              <a:spcBef>
                <a:spcPct val="0"/>
              </a:spcBef>
              <a:buFontTx/>
              <a:buAutoNum type="arabicPeriod"/>
            </a:pPr>
            <a:r>
              <a:rPr lang="en-US" sz="2400" b="1">
                <a:solidFill>
                  <a:srgbClr val="544013"/>
                </a:solidFill>
                <a:latin typeface="TT Chocolates Bold"/>
                <a:ea typeface="TT Chocolates Bold"/>
                <a:cs typeface="TT Chocolates Bold"/>
                <a:sym typeface="TT Chocolates Bold"/>
              </a:rPr>
              <a:t>Add specific examples</a:t>
            </a:r>
          </a:p>
        </p:txBody>
      </p:sp>
      <p:sp>
        <p:nvSpPr>
          <p:cNvPr id="9" name="TextBox 9"/>
          <p:cNvSpPr txBox="1"/>
          <p:nvPr/>
        </p:nvSpPr>
        <p:spPr>
          <a:xfrm>
            <a:off x="584044" y="1673272"/>
            <a:ext cx="261423" cy="794898"/>
          </a:xfrm>
          <a:prstGeom prst="rect">
            <a:avLst/>
          </a:prstGeom>
        </p:spPr>
        <p:txBody>
          <a:bodyPr lIns="0" tIns="0" rIns="0" bIns="0" rtlCol="0" anchor="t">
            <a:spAutoFit/>
          </a:bodyPr>
          <a:lstStyle/>
          <a:p>
            <a:pPr algn="ctr" defTabSz="609630">
              <a:lnSpc>
                <a:spcPts val="3173"/>
              </a:lnSpc>
              <a:spcBef>
                <a:spcPct val="0"/>
              </a:spcBef>
            </a:pPr>
            <a:r>
              <a:rPr lang="en-US" sz="2267">
                <a:solidFill>
                  <a:srgbClr val="000000"/>
                </a:solidFill>
                <a:latin typeface="TT Chocolates"/>
                <a:ea typeface="TT Chocolates"/>
                <a:cs typeface="TT Chocolates"/>
                <a:sym typeface="TT Chocolates"/>
              </a:rPr>
              <a:t>V1</a:t>
            </a:r>
          </a:p>
        </p:txBody>
      </p:sp>
      <p:sp>
        <p:nvSpPr>
          <p:cNvPr id="10" name="TextBox 10"/>
          <p:cNvSpPr txBox="1"/>
          <p:nvPr/>
        </p:nvSpPr>
        <p:spPr>
          <a:xfrm>
            <a:off x="10782177" y="2801107"/>
            <a:ext cx="321836" cy="384529"/>
          </a:xfrm>
          <a:prstGeom prst="rect">
            <a:avLst/>
          </a:prstGeom>
        </p:spPr>
        <p:txBody>
          <a:bodyPr lIns="0" tIns="0" rIns="0" bIns="0" rtlCol="0" anchor="t">
            <a:spAutoFit/>
          </a:bodyPr>
          <a:lstStyle/>
          <a:p>
            <a:pPr algn="ctr" defTabSz="609630">
              <a:lnSpc>
                <a:spcPts val="3173"/>
              </a:lnSpc>
              <a:spcBef>
                <a:spcPct val="0"/>
              </a:spcBef>
            </a:pPr>
            <a:r>
              <a:rPr lang="en-US" sz="2267">
                <a:solidFill>
                  <a:srgbClr val="000000"/>
                </a:solidFill>
                <a:latin typeface="TT Chocolates"/>
                <a:ea typeface="TT Chocolates"/>
                <a:cs typeface="TT Chocolates"/>
                <a:sym typeface="TT Chocolates"/>
              </a:rPr>
              <a:t>V2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Freeform 2"/>
          <p:cNvSpPr/>
          <p:nvPr/>
        </p:nvSpPr>
        <p:spPr>
          <a:xfrm>
            <a:off x="2517393" y="4144440"/>
            <a:ext cx="1256379" cy="601491"/>
          </a:xfrm>
          <a:custGeom>
            <a:avLst/>
            <a:gdLst/>
            <a:ahLst/>
            <a:cxnLst/>
            <a:rect l="l" t="t" r="r" b="b"/>
            <a:pathLst>
              <a:path w="1884568" h="902237">
                <a:moveTo>
                  <a:pt x="0" y="0"/>
                </a:moveTo>
                <a:lnTo>
                  <a:pt x="1884568" y="0"/>
                </a:lnTo>
                <a:lnTo>
                  <a:pt x="1884568" y="902237"/>
                </a:lnTo>
                <a:lnTo>
                  <a:pt x="0" y="90223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584044" y="2212584"/>
            <a:ext cx="7534173" cy="1525670"/>
          </a:xfrm>
          <a:custGeom>
            <a:avLst/>
            <a:gdLst/>
            <a:ahLst/>
            <a:cxnLst/>
            <a:rect l="l" t="t" r="r" b="b"/>
            <a:pathLst>
              <a:path w="11301259" h="2288505">
                <a:moveTo>
                  <a:pt x="0" y="0"/>
                </a:moveTo>
                <a:lnTo>
                  <a:pt x="11301259" y="0"/>
                </a:lnTo>
                <a:lnTo>
                  <a:pt x="11301259" y="2288505"/>
                </a:lnTo>
                <a:lnTo>
                  <a:pt x="0" y="228850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132946" y="3577071"/>
            <a:ext cx="7534173" cy="2759391"/>
          </a:xfrm>
          <a:custGeom>
            <a:avLst/>
            <a:gdLst/>
            <a:ahLst/>
            <a:cxnLst/>
            <a:rect l="l" t="t" r="r" b="b"/>
            <a:pathLst>
              <a:path w="11301259" h="4139086">
                <a:moveTo>
                  <a:pt x="0" y="0"/>
                </a:moveTo>
                <a:lnTo>
                  <a:pt x="11301259" y="0"/>
                </a:lnTo>
                <a:lnTo>
                  <a:pt x="11301259" y="4139086"/>
                </a:lnTo>
                <a:lnTo>
                  <a:pt x="0" y="413908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2374327" y="212453"/>
            <a:ext cx="7443347" cy="674031"/>
          </a:xfrm>
          <a:prstGeom prst="rect">
            <a:avLst/>
          </a:prstGeom>
        </p:spPr>
        <p:txBody>
          <a:bodyPr lIns="0" tIns="0" rIns="0" bIns="0" rtlCol="0" anchor="t">
            <a:spAutoFit/>
          </a:bodyPr>
          <a:lstStyle/>
          <a:p>
            <a:pPr algn="ctr" defTabSz="609630">
              <a:lnSpc>
                <a:spcPts val="5600"/>
              </a:lnSpc>
            </a:pPr>
            <a:r>
              <a:rPr lang="en-US" sz="4000" spc="-100">
                <a:solidFill>
                  <a:srgbClr val="544013"/>
                </a:solidFill>
                <a:latin typeface="Hussar Bold"/>
                <a:ea typeface="Hussar Bold"/>
                <a:cs typeface="Hussar Bold"/>
                <a:sym typeface="Hussar Bold"/>
              </a:rPr>
              <a:t>Scorecard: v2</a:t>
            </a:r>
          </a:p>
        </p:txBody>
      </p:sp>
      <p:sp>
        <p:nvSpPr>
          <p:cNvPr id="6" name="TextBox 6"/>
          <p:cNvSpPr txBox="1"/>
          <p:nvPr/>
        </p:nvSpPr>
        <p:spPr>
          <a:xfrm>
            <a:off x="685800" y="1067264"/>
            <a:ext cx="5410200" cy="384721"/>
          </a:xfrm>
          <a:prstGeom prst="rect">
            <a:avLst/>
          </a:prstGeom>
        </p:spPr>
        <p:txBody>
          <a:bodyPr lIns="0" tIns="0" rIns="0" bIns="0" rtlCol="0" anchor="t">
            <a:spAutoFit/>
          </a:bodyPr>
          <a:lstStyle/>
          <a:p>
            <a:pPr defTabSz="609630">
              <a:lnSpc>
                <a:spcPts val="3013"/>
              </a:lnSpc>
            </a:pPr>
            <a:r>
              <a:rPr lang="en-US" sz="2666" spc="-53">
                <a:solidFill>
                  <a:srgbClr val="C85A14"/>
                </a:solidFill>
                <a:latin typeface="Hussar Bold"/>
                <a:ea typeface="Hussar Bold"/>
                <a:cs typeface="Hussar Bold"/>
                <a:sym typeface="Hussar Bold"/>
              </a:rPr>
              <a:t>Iterations based on Feedback</a:t>
            </a:r>
          </a:p>
        </p:txBody>
      </p:sp>
      <p:sp>
        <p:nvSpPr>
          <p:cNvPr id="7" name="TextBox 7"/>
          <p:cNvSpPr txBox="1"/>
          <p:nvPr/>
        </p:nvSpPr>
        <p:spPr>
          <a:xfrm>
            <a:off x="584044" y="4905966"/>
            <a:ext cx="3548902" cy="1280287"/>
          </a:xfrm>
          <a:prstGeom prst="rect">
            <a:avLst/>
          </a:prstGeom>
        </p:spPr>
        <p:txBody>
          <a:bodyPr lIns="0" tIns="0" rIns="0" bIns="0" rtlCol="0" anchor="t">
            <a:spAutoFit/>
          </a:bodyPr>
          <a:lstStyle/>
          <a:p>
            <a:pPr marL="518186" lvl="1" indent="-259093" defTabSz="609630">
              <a:lnSpc>
                <a:spcPts val="3360"/>
              </a:lnSpc>
              <a:spcBef>
                <a:spcPct val="0"/>
              </a:spcBef>
              <a:buFontTx/>
              <a:buAutoNum type="arabicPeriod"/>
            </a:pPr>
            <a:r>
              <a:rPr lang="en-US" sz="2400" b="1">
                <a:solidFill>
                  <a:srgbClr val="544013"/>
                </a:solidFill>
                <a:latin typeface="TT Chocolates Bold"/>
                <a:ea typeface="TT Chocolates Bold"/>
                <a:cs typeface="TT Chocolates Bold"/>
                <a:sym typeface="TT Chocolates Bold"/>
              </a:rPr>
              <a:t>Make aligned standards visible rather than hidden</a:t>
            </a:r>
          </a:p>
        </p:txBody>
      </p:sp>
      <p:sp>
        <p:nvSpPr>
          <p:cNvPr id="8" name="TextBox 8"/>
          <p:cNvSpPr txBox="1"/>
          <p:nvPr/>
        </p:nvSpPr>
        <p:spPr>
          <a:xfrm>
            <a:off x="584044" y="1673272"/>
            <a:ext cx="261423" cy="794898"/>
          </a:xfrm>
          <a:prstGeom prst="rect">
            <a:avLst/>
          </a:prstGeom>
        </p:spPr>
        <p:txBody>
          <a:bodyPr lIns="0" tIns="0" rIns="0" bIns="0" rtlCol="0" anchor="t">
            <a:spAutoFit/>
          </a:bodyPr>
          <a:lstStyle/>
          <a:p>
            <a:pPr algn="ctr" defTabSz="609630">
              <a:lnSpc>
                <a:spcPts val="3173"/>
              </a:lnSpc>
              <a:spcBef>
                <a:spcPct val="0"/>
              </a:spcBef>
            </a:pPr>
            <a:r>
              <a:rPr lang="en-US" sz="2267">
                <a:solidFill>
                  <a:srgbClr val="000000"/>
                </a:solidFill>
                <a:latin typeface="TT Chocolates"/>
                <a:ea typeface="TT Chocolates"/>
                <a:cs typeface="TT Chocolates"/>
                <a:sym typeface="TT Chocolates"/>
              </a:rPr>
              <a:t>V1</a:t>
            </a:r>
          </a:p>
        </p:txBody>
      </p:sp>
      <p:sp>
        <p:nvSpPr>
          <p:cNvPr id="9" name="TextBox 9"/>
          <p:cNvSpPr txBox="1"/>
          <p:nvPr/>
        </p:nvSpPr>
        <p:spPr>
          <a:xfrm>
            <a:off x="11345282" y="3042088"/>
            <a:ext cx="321836" cy="384529"/>
          </a:xfrm>
          <a:prstGeom prst="rect">
            <a:avLst/>
          </a:prstGeom>
        </p:spPr>
        <p:txBody>
          <a:bodyPr lIns="0" tIns="0" rIns="0" bIns="0" rtlCol="0" anchor="t">
            <a:spAutoFit/>
          </a:bodyPr>
          <a:lstStyle/>
          <a:p>
            <a:pPr algn="ctr" defTabSz="609630">
              <a:lnSpc>
                <a:spcPts val="3173"/>
              </a:lnSpc>
              <a:spcBef>
                <a:spcPct val="0"/>
              </a:spcBef>
            </a:pPr>
            <a:r>
              <a:rPr lang="en-US" sz="2267">
                <a:solidFill>
                  <a:srgbClr val="000000"/>
                </a:solidFill>
                <a:latin typeface="TT Chocolates"/>
                <a:ea typeface="TT Chocolates"/>
                <a:cs typeface="TT Chocolates"/>
                <a:sym typeface="TT Chocolates"/>
              </a:rPr>
              <a:t>V2</a:t>
            </a:r>
          </a:p>
        </p:txBody>
      </p:sp>
      <p:sp>
        <p:nvSpPr>
          <p:cNvPr id="10" name="TextBox 10"/>
          <p:cNvSpPr txBox="1"/>
          <p:nvPr/>
        </p:nvSpPr>
        <p:spPr>
          <a:xfrm>
            <a:off x="3384508" y="1560870"/>
            <a:ext cx="5422986" cy="408253"/>
          </a:xfrm>
          <a:prstGeom prst="rect">
            <a:avLst/>
          </a:prstGeom>
        </p:spPr>
        <p:txBody>
          <a:bodyPr lIns="0" tIns="0" rIns="0" bIns="0" rtlCol="0" anchor="t">
            <a:spAutoFit/>
          </a:bodyPr>
          <a:lstStyle/>
          <a:p>
            <a:pPr marL="518186" lvl="1" indent="-259093" algn="ctr" defTabSz="609630">
              <a:lnSpc>
                <a:spcPts val="3360"/>
              </a:lnSpc>
              <a:spcBef>
                <a:spcPct val="0"/>
              </a:spcBef>
              <a:buFontTx/>
              <a:buAutoNum type="arabicPeriod"/>
            </a:pPr>
            <a:r>
              <a:rPr lang="en-US" sz="2400" b="1">
                <a:solidFill>
                  <a:srgbClr val="544013"/>
                </a:solidFill>
                <a:latin typeface="TT Chocolates Bold"/>
                <a:ea typeface="TT Chocolates Bold"/>
                <a:cs typeface="TT Chocolates Bold"/>
                <a:sym typeface="TT Chocolates Bold"/>
              </a:rPr>
              <a:t>Revise the “Visualization” standard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Freeform 2"/>
          <p:cNvSpPr/>
          <p:nvPr/>
        </p:nvSpPr>
        <p:spPr>
          <a:xfrm>
            <a:off x="9737101" y="4405200"/>
            <a:ext cx="432775" cy="413055"/>
          </a:xfrm>
          <a:custGeom>
            <a:avLst/>
            <a:gdLst/>
            <a:ahLst/>
            <a:cxnLst/>
            <a:rect l="l" t="t" r="r" b="b"/>
            <a:pathLst>
              <a:path w="649162" h="619582">
                <a:moveTo>
                  <a:pt x="0" y="0"/>
                </a:moveTo>
                <a:lnTo>
                  <a:pt x="649162" y="0"/>
                </a:lnTo>
                <a:lnTo>
                  <a:pt x="649162" y="619581"/>
                </a:lnTo>
                <a:lnTo>
                  <a:pt x="0" y="61958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10974608" y="685800"/>
            <a:ext cx="531593" cy="507370"/>
          </a:xfrm>
          <a:custGeom>
            <a:avLst/>
            <a:gdLst/>
            <a:ahLst/>
            <a:cxnLst/>
            <a:rect l="l" t="t" r="r" b="b"/>
            <a:pathLst>
              <a:path w="797389" h="761055">
                <a:moveTo>
                  <a:pt x="797389" y="0"/>
                </a:moveTo>
                <a:lnTo>
                  <a:pt x="0" y="0"/>
                </a:lnTo>
                <a:lnTo>
                  <a:pt x="0" y="761055"/>
                </a:lnTo>
                <a:lnTo>
                  <a:pt x="797389" y="761055"/>
                </a:lnTo>
                <a:lnTo>
                  <a:pt x="797389"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51597" y="1437586"/>
            <a:ext cx="6208591" cy="3174142"/>
          </a:xfrm>
          <a:custGeom>
            <a:avLst/>
            <a:gdLst/>
            <a:ahLst/>
            <a:cxnLst/>
            <a:rect l="l" t="t" r="r" b="b"/>
            <a:pathLst>
              <a:path w="9312886" h="4761213">
                <a:moveTo>
                  <a:pt x="0" y="0"/>
                </a:moveTo>
                <a:lnTo>
                  <a:pt x="9312885" y="0"/>
                </a:lnTo>
                <a:lnTo>
                  <a:pt x="9312885" y="4761212"/>
                </a:lnTo>
                <a:lnTo>
                  <a:pt x="0" y="476121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685800" y="5664830"/>
            <a:ext cx="531593" cy="507370"/>
          </a:xfrm>
          <a:custGeom>
            <a:avLst/>
            <a:gdLst/>
            <a:ahLst/>
            <a:cxnLst/>
            <a:rect l="l" t="t" r="r" b="b"/>
            <a:pathLst>
              <a:path w="797389" h="761055">
                <a:moveTo>
                  <a:pt x="797389" y="0"/>
                </a:moveTo>
                <a:lnTo>
                  <a:pt x="0" y="0"/>
                </a:lnTo>
                <a:lnTo>
                  <a:pt x="0" y="761055"/>
                </a:lnTo>
                <a:lnTo>
                  <a:pt x="797389" y="761055"/>
                </a:lnTo>
                <a:lnTo>
                  <a:pt x="797389"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685800" y="685800"/>
            <a:ext cx="531593" cy="507370"/>
          </a:xfrm>
          <a:custGeom>
            <a:avLst/>
            <a:gdLst/>
            <a:ahLst/>
            <a:cxnLst/>
            <a:rect l="l" t="t" r="r" b="b"/>
            <a:pathLst>
              <a:path w="797389" h="761055">
                <a:moveTo>
                  <a:pt x="797389" y="0"/>
                </a:moveTo>
                <a:lnTo>
                  <a:pt x="0" y="0"/>
                </a:lnTo>
                <a:lnTo>
                  <a:pt x="0" y="761055"/>
                </a:lnTo>
                <a:lnTo>
                  <a:pt x="797389" y="761055"/>
                </a:lnTo>
                <a:lnTo>
                  <a:pt x="797389"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0974608" y="5664830"/>
            <a:ext cx="531593" cy="507370"/>
          </a:xfrm>
          <a:custGeom>
            <a:avLst/>
            <a:gdLst/>
            <a:ahLst/>
            <a:cxnLst/>
            <a:rect l="l" t="t" r="r" b="b"/>
            <a:pathLst>
              <a:path w="797389" h="761055">
                <a:moveTo>
                  <a:pt x="797389" y="0"/>
                </a:moveTo>
                <a:lnTo>
                  <a:pt x="0" y="0"/>
                </a:lnTo>
                <a:lnTo>
                  <a:pt x="0" y="761055"/>
                </a:lnTo>
                <a:lnTo>
                  <a:pt x="797389" y="761055"/>
                </a:lnTo>
                <a:lnTo>
                  <a:pt x="797389"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5749514" y="2613129"/>
            <a:ext cx="5225093" cy="3997197"/>
          </a:xfrm>
          <a:custGeom>
            <a:avLst/>
            <a:gdLst/>
            <a:ahLst/>
            <a:cxnLst/>
            <a:rect l="l" t="t" r="r" b="b"/>
            <a:pathLst>
              <a:path w="7837640" h="5995795">
                <a:moveTo>
                  <a:pt x="0" y="0"/>
                </a:moveTo>
                <a:lnTo>
                  <a:pt x="7837640" y="0"/>
                </a:lnTo>
                <a:lnTo>
                  <a:pt x="7837640" y="5995795"/>
                </a:lnTo>
                <a:lnTo>
                  <a:pt x="0" y="599579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40337" y="277408"/>
            <a:ext cx="8511327" cy="616323"/>
          </a:xfrm>
          <a:prstGeom prst="rect">
            <a:avLst/>
          </a:prstGeom>
        </p:spPr>
        <p:txBody>
          <a:bodyPr lIns="0" tIns="0" rIns="0" bIns="0" rtlCol="0" anchor="t">
            <a:spAutoFit/>
          </a:bodyPr>
          <a:lstStyle/>
          <a:p>
            <a:pPr algn="ctr" defTabSz="609630">
              <a:lnSpc>
                <a:spcPts val="5000"/>
              </a:lnSpc>
            </a:pPr>
            <a:r>
              <a:rPr lang="en-US" sz="4000" spc="-100">
                <a:solidFill>
                  <a:srgbClr val="544013"/>
                </a:solidFill>
                <a:latin typeface="Hussar Bold"/>
                <a:ea typeface="Hussar Bold"/>
                <a:cs typeface="Hussar Bold"/>
                <a:sym typeface="Hussar Bold"/>
              </a:rPr>
              <a:t>Charlotte’s   Feedback</a:t>
            </a:r>
          </a:p>
        </p:txBody>
      </p:sp>
      <p:sp>
        <p:nvSpPr>
          <p:cNvPr id="10" name="TextBox 10"/>
          <p:cNvSpPr txBox="1"/>
          <p:nvPr/>
        </p:nvSpPr>
        <p:spPr>
          <a:xfrm>
            <a:off x="3276025" y="4567277"/>
            <a:ext cx="321836" cy="384529"/>
          </a:xfrm>
          <a:prstGeom prst="rect">
            <a:avLst/>
          </a:prstGeom>
        </p:spPr>
        <p:txBody>
          <a:bodyPr lIns="0" tIns="0" rIns="0" bIns="0" rtlCol="0" anchor="t">
            <a:spAutoFit/>
          </a:bodyPr>
          <a:lstStyle/>
          <a:p>
            <a:pPr algn="ctr" defTabSz="609630">
              <a:lnSpc>
                <a:spcPts val="3173"/>
              </a:lnSpc>
              <a:spcBef>
                <a:spcPct val="0"/>
              </a:spcBef>
            </a:pPr>
            <a:r>
              <a:rPr lang="en-US" sz="2267">
                <a:solidFill>
                  <a:srgbClr val="000000"/>
                </a:solidFill>
                <a:latin typeface="TT Chocolates"/>
                <a:ea typeface="TT Chocolates"/>
                <a:cs typeface="TT Chocolates"/>
                <a:sym typeface="TT Chocolates"/>
              </a:rPr>
              <a:t>V2</a:t>
            </a:r>
          </a:p>
        </p:txBody>
      </p:sp>
      <p:sp>
        <p:nvSpPr>
          <p:cNvPr id="11" name="TextBox 11"/>
          <p:cNvSpPr txBox="1"/>
          <p:nvPr/>
        </p:nvSpPr>
        <p:spPr>
          <a:xfrm>
            <a:off x="8713391" y="2226217"/>
            <a:ext cx="598449" cy="384529"/>
          </a:xfrm>
          <a:prstGeom prst="rect">
            <a:avLst/>
          </a:prstGeom>
        </p:spPr>
        <p:txBody>
          <a:bodyPr wrap="square" lIns="0" tIns="0" rIns="0" bIns="0" rtlCol="0" anchor="t">
            <a:spAutoFit/>
          </a:bodyPr>
          <a:lstStyle/>
          <a:p>
            <a:pPr algn="ctr" defTabSz="609630">
              <a:lnSpc>
                <a:spcPts val="3173"/>
              </a:lnSpc>
              <a:spcBef>
                <a:spcPct val="0"/>
              </a:spcBef>
            </a:pPr>
            <a:r>
              <a:rPr lang="en-US" sz="2267">
                <a:solidFill>
                  <a:srgbClr val="000000"/>
                </a:solidFill>
                <a:latin typeface="TT Chocolates"/>
                <a:ea typeface="TT Chocolates"/>
                <a:cs typeface="TT Chocolates"/>
                <a:sym typeface="TT Chocolates"/>
              </a:rPr>
              <a:t>V3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9DD"/>
        </a:solidFill>
        <a:effectLst/>
      </p:bgPr>
    </p:bg>
    <p:spTree>
      <p:nvGrpSpPr>
        <p:cNvPr id="1" name=""/>
        <p:cNvGrpSpPr/>
        <p:nvPr/>
      </p:nvGrpSpPr>
      <p:grpSpPr>
        <a:xfrm>
          <a:off x="0" y="0"/>
          <a:ext cx="0" cy="0"/>
          <a:chOff x="0" y="0"/>
          <a:chExt cx="0" cy="0"/>
        </a:xfrm>
      </p:grpSpPr>
      <p:sp>
        <p:nvSpPr>
          <p:cNvPr id="2" name="Freeform 2"/>
          <p:cNvSpPr/>
          <p:nvPr/>
        </p:nvSpPr>
        <p:spPr>
          <a:xfrm>
            <a:off x="9737101" y="4405200"/>
            <a:ext cx="432775" cy="413055"/>
          </a:xfrm>
          <a:custGeom>
            <a:avLst/>
            <a:gdLst/>
            <a:ahLst/>
            <a:cxnLst/>
            <a:rect l="l" t="t" r="r" b="b"/>
            <a:pathLst>
              <a:path w="649162" h="619582">
                <a:moveTo>
                  <a:pt x="0" y="0"/>
                </a:moveTo>
                <a:lnTo>
                  <a:pt x="649162" y="0"/>
                </a:lnTo>
                <a:lnTo>
                  <a:pt x="649162" y="619581"/>
                </a:lnTo>
                <a:lnTo>
                  <a:pt x="0" y="61958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10974608" y="685800"/>
            <a:ext cx="531593" cy="507370"/>
          </a:xfrm>
          <a:custGeom>
            <a:avLst/>
            <a:gdLst/>
            <a:ahLst/>
            <a:cxnLst/>
            <a:rect l="l" t="t" r="r" b="b"/>
            <a:pathLst>
              <a:path w="797389" h="761055">
                <a:moveTo>
                  <a:pt x="797389" y="0"/>
                </a:moveTo>
                <a:lnTo>
                  <a:pt x="0" y="0"/>
                </a:lnTo>
                <a:lnTo>
                  <a:pt x="0" y="761055"/>
                </a:lnTo>
                <a:lnTo>
                  <a:pt x="797389" y="761055"/>
                </a:lnTo>
                <a:lnTo>
                  <a:pt x="797389"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685800" y="5664830"/>
            <a:ext cx="531593" cy="507370"/>
          </a:xfrm>
          <a:custGeom>
            <a:avLst/>
            <a:gdLst/>
            <a:ahLst/>
            <a:cxnLst/>
            <a:rect l="l" t="t" r="r" b="b"/>
            <a:pathLst>
              <a:path w="797389" h="761055">
                <a:moveTo>
                  <a:pt x="797389" y="0"/>
                </a:moveTo>
                <a:lnTo>
                  <a:pt x="0" y="0"/>
                </a:lnTo>
                <a:lnTo>
                  <a:pt x="0" y="761055"/>
                </a:lnTo>
                <a:lnTo>
                  <a:pt x="797389" y="761055"/>
                </a:lnTo>
                <a:lnTo>
                  <a:pt x="797389"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685800" y="685800"/>
            <a:ext cx="531593" cy="507370"/>
          </a:xfrm>
          <a:custGeom>
            <a:avLst/>
            <a:gdLst/>
            <a:ahLst/>
            <a:cxnLst/>
            <a:rect l="l" t="t" r="r" b="b"/>
            <a:pathLst>
              <a:path w="797389" h="761055">
                <a:moveTo>
                  <a:pt x="797389" y="0"/>
                </a:moveTo>
                <a:lnTo>
                  <a:pt x="0" y="0"/>
                </a:lnTo>
                <a:lnTo>
                  <a:pt x="0" y="761055"/>
                </a:lnTo>
                <a:lnTo>
                  <a:pt x="797389" y="761055"/>
                </a:lnTo>
                <a:lnTo>
                  <a:pt x="797389"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0974608" y="5664830"/>
            <a:ext cx="531593" cy="507370"/>
          </a:xfrm>
          <a:custGeom>
            <a:avLst/>
            <a:gdLst/>
            <a:ahLst/>
            <a:cxnLst/>
            <a:rect l="l" t="t" r="r" b="b"/>
            <a:pathLst>
              <a:path w="797389" h="761055">
                <a:moveTo>
                  <a:pt x="797389" y="0"/>
                </a:moveTo>
                <a:lnTo>
                  <a:pt x="0" y="0"/>
                </a:lnTo>
                <a:lnTo>
                  <a:pt x="0" y="761055"/>
                </a:lnTo>
                <a:lnTo>
                  <a:pt x="797389" y="761055"/>
                </a:lnTo>
                <a:lnTo>
                  <a:pt x="797389"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51597" y="1479803"/>
            <a:ext cx="4794001" cy="4741319"/>
          </a:xfrm>
          <a:custGeom>
            <a:avLst/>
            <a:gdLst/>
            <a:ahLst/>
            <a:cxnLst/>
            <a:rect l="l" t="t" r="r" b="b"/>
            <a:pathLst>
              <a:path w="7191001" h="7111979">
                <a:moveTo>
                  <a:pt x="0" y="0"/>
                </a:moveTo>
                <a:lnTo>
                  <a:pt x="7191001" y="0"/>
                </a:lnTo>
                <a:lnTo>
                  <a:pt x="7191001" y="7111979"/>
                </a:lnTo>
                <a:lnTo>
                  <a:pt x="0" y="7111979"/>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258722" y="1521822"/>
            <a:ext cx="4692977" cy="4650378"/>
          </a:xfrm>
          <a:custGeom>
            <a:avLst/>
            <a:gdLst/>
            <a:ahLst/>
            <a:cxnLst/>
            <a:rect l="l" t="t" r="r" b="b"/>
            <a:pathLst>
              <a:path w="7039466" h="6975567">
                <a:moveTo>
                  <a:pt x="0" y="0"/>
                </a:moveTo>
                <a:lnTo>
                  <a:pt x="7039466" y="0"/>
                </a:lnTo>
                <a:lnTo>
                  <a:pt x="7039466" y="6975567"/>
                </a:lnTo>
                <a:lnTo>
                  <a:pt x="0" y="6975567"/>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5314129" y="3549717"/>
            <a:ext cx="1256379" cy="601491"/>
          </a:xfrm>
          <a:custGeom>
            <a:avLst/>
            <a:gdLst/>
            <a:ahLst/>
            <a:cxnLst/>
            <a:rect l="l" t="t" r="r" b="b"/>
            <a:pathLst>
              <a:path w="1884568" h="902237">
                <a:moveTo>
                  <a:pt x="0" y="0"/>
                </a:moveTo>
                <a:lnTo>
                  <a:pt x="1884568" y="0"/>
                </a:lnTo>
                <a:lnTo>
                  <a:pt x="1884568" y="902237"/>
                </a:lnTo>
                <a:lnTo>
                  <a:pt x="0" y="90223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1840337" y="277408"/>
            <a:ext cx="8511327" cy="616323"/>
          </a:xfrm>
          <a:prstGeom prst="rect">
            <a:avLst/>
          </a:prstGeom>
        </p:spPr>
        <p:txBody>
          <a:bodyPr lIns="0" tIns="0" rIns="0" bIns="0" rtlCol="0" anchor="t">
            <a:spAutoFit/>
          </a:bodyPr>
          <a:lstStyle/>
          <a:p>
            <a:pPr algn="ctr" defTabSz="609630">
              <a:lnSpc>
                <a:spcPts val="5000"/>
              </a:lnSpc>
            </a:pPr>
            <a:r>
              <a:rPr lang="en-US" sz="4000" spc="-100">
                <a:solidFill>
                  <a:srgbClr val="544013"/>
                </a:solidFill>
                <a:latin typeface="Hussar Bold"/>
                <a:ea typeface="Hussar Bold"/>
                <a:cs typeface="Hussar Bold"/>
                <a:sym typeface="Hussar Bold"/>
              </a:rPr>
              <a:t>Charlotte’s   Feedback</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1161</Words>
  <Application>Microsoft Macintosh PowerPoint</Application>
  <PresentationFormat>Widescreen</PresentationFormat>
  <Paragraphs>266</Paragraphs>
  <Slides>19</Slides>
  <Notes>12</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Arial</vt:lpstr>
      <vt:lpstr>Calibri</vt:lpstr>
      <vt:lpstr>Canva Sans</vt:lpstr>
      <vt:lpstr>Hussar Bold</vt:lpstr>
      <vt:lpstr>TT Chocolates</vt:lpstr>
      <vt:lpstr>TT Chocolates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Reviewer</dc:creator>
  <cp:lastModifiedBy>Reviewer</cp:lastModifiedBy>
  <cp:revision>1</cp:revision>
  <dcterms:created xsi:type="dcterms:W3CDTF">2026-06-04T00:32:16Z</dcterms:created>
  <dcterms:modified xsi:type="dcterms:W3CDTF">2026-06-04T00:32:39Z</dcterms:modified>
</cp:coreProperties>
</file>